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42" r:id="rId3"/>
    <p:sldId id="317" r:id="rId4"/>
    <p:sldId id="318" r:id="rId5"/>
    <p:sldId id="350" r:id="rId6"/>
    <p:sldId id="273" r:id="rId7"/>
    <p:sldId id="320" r:id="rId8"/>
    <p:sldId id="334" r:id="rId9"/>
    <p:sldId id="338" r:id="rId10"/>
    <p:sldId id="339" r:id="rId11"/>
    <p:sldId id="340" r:id="rId12"/>
    <p:sldId id="341" r:id="rId13"/>
    <p:sldId id="337" r:id="rId14"/>
    <p:sldId id="319" r:id="rId15"/>
    <p:sldId id="281" r:id="rId16"/>
    <p:sldId id="322" r:id="rId17"/>
    <p:sldId id="335" r:id="rId18"/>
    <p:sldId id="265" r:id="rId19"/>
    <p:sldId id="268" r:id="rId20"/>
    <p:sldId id="321" r:id="rId21"/>
    <p:sldId id="333" r:id="rId22"/>
    <p:sldId id="323" r:id="rId23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>
      <p:cViewPr varScale="1">
        <p:scale>
          <a:sx n="114" d="100"/>
          <a:sy n="114" d="100"/>
        </p:scale>
        <p:origin x="1386" y="-6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A114BB-0836-494C-81E4-2E2EBF2D2FAE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1D46401-8469-413B-B5BD-8CD61731640B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400" b="1" dirty="0">
              <a:solidFill>
                <a:schemeClr val="bg1"/>
              </a:solidFill>
            </a:rPr>
            <a:t>Boat owner</a:t>
          </a:r>
        </a:p>
      </dgm:t>
    </dgm:pt>
    <dgm:pt modelId="{D97D3C11-7EFB-434A-BD1A-B66565C0B6F8}" type="parTrans" cxnId="{B234DD79-CC17-442C-8A83-0E74F17A6AE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895CB6A4-955E-4753-ACCB-11115D6A0164}" type="sibTrans" cxnId="{B234DD79-CC17-442C-8A83-0E74F17A6AE0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A9E395DB-8BE8-4B93-ACD7-92D369A5D80D}">
      <dgm:prSet phldrT="[Text]" custT="1"/>
      <dgm:spPr>
        <a:solidFill>
          <a:srgbClr val="B8DBF2"/>
        </a:solidFill>
        <a:ln>
          <a:noFill/>
        </a:ln>
      </dgm:spPr>
      <dgm:t>
        <a:bodyPr/>
        <a:lstStyle/>
        <a:p>
          <a:r>
            <a:rPr lang="en-US" altLang="ja-JP" sz="1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Trust</a:t>
          </a: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Pers. advice</a:t>
          </a:r>
        </a:p>
        <a:p>
          <a:r>
            <a:rPr lang="en-US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Fast delivery</a:t>
          </a:r>
        </a:p>
        <a:p>
          <a:r>
            <a:rPr lang="en-US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After sales service</a:t>
          </a:r>
          <a:endParaRPr lang="en-US" sz="1100" dirty="0"/>
        </a:p>
      </dgm:t>
    </dgm:pt>
    <dgm:pt modelId="{D87EE66F-D174-4F17-8F2E-7786D23B8281}" type="parTrans" cxnId="{EF65F869-071B-4BFF-B89E-07645987EB17}">
      <dgm:prSet custT="1"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076647D8-2D3E-40AA-B76A-20733621311D}" type="sibTrans" cxnId="{EF65F869-071B-4BFF-B89E-07645987EB17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F0898BCC-FD9F-42A7-8D3F-DC040E6B553F}">
      <dgm:prSet custT="1"/>
      <dgm:spPr>
        <a:solidFill>
          <a:srgbClr val="B8DBF2"/>
        </a:solidFill>
      </dgm:spPr>
      <dgm:t>
        <a:bodyPr/>
        <a:lstStyle/>
        <a:p>
          <a:r>
            <a:rPr lang="en-US" altLang="ja-JP" sz="1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More joy</a:t>
          </a: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Higher speed</a:t>
          </a: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Better sailing</a:t>
          </a: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Easy control</a:t>
          </a:r>
        </a:p>
      </dgm:t>
    </dgm:pt>
    <dgm:pt modelId="{19C48BD6-1B51-44B4-8F7A-C69C49943A69}" type="parTrans" cxnId="{02DB07A9-BFDE-4DF9-8318-6D5BC88128D5}">
      <dgm:prSet custT="1"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DBF842DA-7440-44C2-9970-9228C71A2624}" type="sibTrans" cxnId="{02DB07A9-BFDE-4DF9-8318-6D5BC88128D5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59627313-004A-4840-AA9D-EEB243E5D4B4}">
      <dgm:prSet custT="1"/>
      <dgm:spPr>
        <a:solidFill>
          <a:srgbClr val="B8DBF2"/>
        </a:solidFill>
      </dgm:spPr>
      <dgm:t>
        <a:bodyPr/>
        <a:lstStyle/>
        <a:p>
          <a:r>
            <a:rPr lang="en-US" altLang="ja-JP" sz="1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Reliability</a:t>
          </a:r>
          <a:endParaRPr lang="en-US" altLang="ja-JP" sz="1100" b="1" dirty="0"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endParaRP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Strong propulsion power</a:t>
          </a: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3 year warranty</a:t>
          </a:r>
        </a:p>
      </dgm:t>
    </dgm:pt>
    <dgm:pt modelId="{FF449FC4-AB4A-4B67-A4FF-9D4296AE903A}" type="parTrans" cxnId="{E18D2038-7BD1-42F3-8366-B9CA6B143FD3}">
      <dgm:prSet custT="1"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7A6715FF-763B-4999-902E-7A973153C4A6}" type="sibTrans" cxnId="{E18D2038-7BD1-42F3-8366-B9CA6B143FD3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645F9CCB-E1BD-4711-910D-1515E1A5B515}">
      <dgm:prSet custT="1"/>
      <dgm:spPr>
        <a:solidFill>
          <a:srgbClr val="B8DBF2"/>
        </a:solidFill>
      </dgm:spPr>
      <dgm:t>
        <a:bodyPr/>
        <a:lstStyle/>
        <a:p>
          <a:r>
            <a:rPr lang="en-US" altLang="ja-JP" sz="1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Comfort</a:t>
          </a:r>
          <a:endParaRPr lang="en-US" altLang="ja-JP" sz="1100" b="1" dirty="0"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endParaRP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No noise from turning propeller</a:t>
          </a: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Easy maintenance</a:t>
          </a:r>
        </a:p>
      </dgm:t>
    </dgm:pt>
    <dgm:pt modelId="{4C76C5F9-09B0-495A-B4A0-2E1E43BF0E31}" type="parTrans" cxnId="{AA893048-36FD-4096-B619-4CEA2F1C9E67}">
      <dgm:prSet custT="1"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C93CAE53-1A28-4CB2-BB8B-277B1192A8BD}" type="sibTrans" cxnId="{AA893048-36FD-4096-B619-4CEA2F1C9E67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B5ED84BC-6818-4155-9A77-79E4C20B91C2}">
      <dgm:prSet custT="1"/>
      <dgm:spPr>
        <a:solidFill>
          <a:srgbClr val="B8DBF2"/>
        </a:solidFill>
      </dgm:spPr>
      <dgm:t>
        <a:bodyPr/>
        <a:lstStyle/>
        <a:p>
          <a:r>
            <a:rPr lang="en-US" altLang="ja-JP" sz="1200" b="1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Safety</a:t>
          </a:r>
          <a:endParaRPr lang="en-US" altLang="ja-JP" sz="1100" b="1" dirty="0"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endParaRPr>
        </a:p>
        <a:p>
          <a:r>
            <a:rPr lang="en-US" altLang="ja-JP" sz="11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Not catching ropes and lines</a:t>
          </a:r>
        </a:p>
      </dgm:t>
    </dgm:pt>
    <dgm:pt modelId="{B95514FF-C0DD-4076-BF8E-C2269A6B9DEE}" type="parTrans" cxnId="{D1475EE5-15B2-4DB5-BDBE-796280C6548B}">
      <dgm:prSet custT="1"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9B984B3-62F8-4D09-B36C-DCC4A53ADA04}" type="sibTrans" cxnId="{D1475EE5-15B2-4DB5-BDBE-796280C6548B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B1A4E15-E1E9-4307-A5D9-12B606D08699}" type="pres">
      <dgm:prSet presAssocID="{2AA114BB-0836-494C-81E4-2E2EBF2D2FA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E8A302-558F-499D-98EE-16646D53BD1A}" type="pres">
      <dgm:prSet presAssocID="{11D46401-8469-413B-B5BD-8CD61731640B}" presName="centerShape" presStyleLbl="node0" presStyleIdx="0" presStyleCnt="1" custScaleX="131516" custScaleY="133683" custLinFactNeighborX="-34732" custLinFactNeighborY="-16690"/>
      <dgm:spPr/>
    </dgm:pt>
    <dgm:pt modelId="{4A6EB027-1EDF-4E50-B134-F8654C8D08CB}" type="pres">
      <dgm:prSet presAssocID="{D87EE66F-D174-4F17-8F2E-7786D23B8281}" presName="parTrans" presStyleLbl="sibTrans2D1" presStyleIdx="0" presStyleCnt="5"/>
      <dgm:spPr/>
    </dgm:pt>
    <dgm:pt modelId="{FCDC22AA-44B5-4391-9E7D-403EDBFA54EA}" type="pres">
      <dgm:prSet presAssocID="{D87EE66F-D174-4F17-8F2E-7786D23B8281}" presName="connectorText" presStyleLbl="sibTrans2D1" presStyleIdx="0" presStyleCnt="5"/>
      <dgm:spPr/>
    </dgm:pt>
    <dgm:pt modelId="{A29C326B-70F5-44B9-B28B-7245F668D60C}" type="pres">
      <dgm:prSet presAssocID="{A9E395DB-8BE8-4B93-ACD7-92D369A5D80D}" presName="node" presStyleLbl="node1" presStyleIdx="0" presStyleCnt="5" custRadScaleRad="92455" custRadScaleInc="82312">
        <dgm:presLayoutVars>
          <dgm:bulletEnabled val="1"/>
        </dgm:presLayoutVars>
      </dgm:prSet>
      <dgm:spPr/>
    </dgm:pt>
    <dgm:pt modelId="{6D9506B6-61E1-4104-B852-D71F66ABB65D}" type="pres">
      <dgm:prSet presAssocID="{19C48BD6-1B51-44B4-8F7A-C69C49943A69}" presName="parTrans" presStyleLbl="sibTrans2D1" presStyleIdx="1" presStyleCnt="5"/>
      <dgm:spPr/>
    </dgm:pt>
    <dgm:pt modelId="{C357255B-9D94-44AD-B944-78489C598D3E}" type="pres">
      <dgm:prSet presAssocID="{19C48BD6-1B51-44B4-8F7A-C69C49943A69}" presName="connectorText" presStyleLbl="sibTrans2D1" presStyleIdx="1" presStyleCnt="5"/>
      <dgm:spPr/>
    </dgm:pt>
    <dgm:pt modelId="{FB84B26D-A581-43D9-964C-6C2F14928B0C}" type="pres">
      <dgm:prSet presAssocID="{F0898BCC-FD9F-42A7-8D3F-DC040E6B553F}" presName="node" presStyleLbl="node1" presStyleIdx="1" presStyleCnt="5" custRadScaleRad="115186" custRadScaleInc="7949">
        <dgm:presLayoutVars>
          <dgm:bulletEnabled val="1"/>
        </dgm:presLayoutVars>
      </dgm:prSet>
      <dgm:spPr/>
    </dgm:pt>
    <dgm:pt modelId="{49492F3D-6443-4F29-9D69-CF73DA51B480}" type="pres">
      <dgm:prSet presAssocID="{FF449FC4-AB4A-4B67-A4FF-9D4296AE903A}" presName="parTrans" presStyleLbl="sibTrans2D1" presStyleIdx="2" presStyleCnt="5"/>
      <dgm:spPr/>
    </dgm:pt>
    <dgm:pt modelId="{648BAB56-8C10-47EB-B069-E448CA53E4E5}" type="pres">
      <dgm:prSet presAssocID="{FF449FC4-AB4A-4B67-A4FF-9D4296AE903A}" presName="connectorText" presStyleLbl="sibTrans2D1" presStyleIdx="2" presStyleCnt="5"/>
      <dgm:spPr/>
    </dgm:pt>
    <dgm:pt modelId="{50363034-AF89-4A17-8529-584836B6F852}" type="pres">
      <dgm:prSet presAssocID="{59627313-004A-4840-AA9D-EEB243E5D4B4}" presName="node" presStyleLbl="node1" presStyleIdx="2" presStyleCnt="5" custRadScaleRad="112623" custRadScaleInc="-80271">
        <dgm:presLayoutVars>
          <dgm:bulletEnabled val="1"/>
        </dgm:presLayoutVars>
      </dgm:prSet>
      <dgm:spPr/>
    </dgm:pt>
    <dgm:pt modelId="{61428AFE-3A05-4341-879E-686BF04496DF}" type="pres">
      <dgm:prSet presAssocID="{4C76C5F9-09B0-495A-B4A0-2E1E43BF0E31}" presName="parTrans" presStyleLbl="sibTrans2D1" presStyleIdx="3" presStyleCnt="5"/>
      <dgm:spPr/>
    </dgm:pt>
    <dgm:pt modelId="{9D31A889-CEC7-43B6-B890-6C0B01C951CE}" type="pres">
      <dgm:prSet presAssocID="{4C76C5F9-09B0-495A-B4A0-2E1E43BF0E31}" presName="connectorText" presStyleLbl="sibTrans2D1" presStyleIdx="3" presStyleCnt="5"/>
      <dgm:spPr/>
    </dgm:pt>
    <dgm:pt modelId="{8A349C7E-A592-48F8-9C3E-3FAF5921CD03}" type="pres">
      <dgm:prSet presAssocID="{645F9CCB-E1BD-4711-910D-1515E1A5B515}" presName="node" presStyleLbl="node1" presStyleIdx="3" presStyleCnt="5" custRadScaleRad="96853" custRadScaleInc="9392">
        <dgm:presLayoutVars>
          <dgm:bulletEnabled val="1"/>
        </dgm:presLayoutVars>
      </dgm:prSet>
      <dgm:spPr/>
    </dgm:pt>
    <dgm:pt modelId="{2540355D-2723-4200-B9D2-1467DBA47D97}" type="pres">
      <dgm:prSet presAssocID="{B95514FF-C0DD-4076-BF8E-C2269A6B9DEE}" presName="parTrans" presStyleLbl="sibTrans2D1" presStyleIdx="4" presStyleCnt="5"/>
      <dgm:spPr/>
    </dgm:pt>
    <dgm:pt modelId="{09BF51B4-7B13-4898-919A-9B849A362EC9}" type="pres">
      <dgm:prSet presAssocID="{B95514FF-C0DD-4076-BF8E-C2269A6B9DEE}" presName="connectorText" presStyleLbl="sibTrans2D1" presStyleIdx="4" presStyleCnt="5"/>
      <dgm:spPr/>
    </dgm:pt>
    <dgm:pt modelId="{116F9E21-2A59-4D19-9805-4A1A6F145353}" type="pres">
      <dgm:prSet presAssocID="{B5ED84BC-6818-4155-9A77-79E4C20B91C2}" presName="node" presStyleLbl="node1" presStyleIdx="4" presStyleCnt="5" custRadScaleRad="83542" custRadScaleInc="-347330">
        <dgm:presLayoutVars>
          <dgm:bulletEnabled val="1"/>
        </dgm:presLayoutVars>
      </dgm:prSet>
      <dgm:spPr/>
    </dgm:pt>
  </dgm:ptLst>
  <dgm:cxnLst>
    <dgm:cxn modelId="{A2C4F113-AE03-4DD2-9C4F-1562BF8EC163}" type="presOf" srcId="{D87EE66F-D174-4F17-8F2E-7786D23B8281}" destId="{4A6EB027-1EDF-4E50-B134-F8654C8D08CB}" srcOrd="0" destOrd="0" presId="urn:microsoft.com/office/officeart/2005/8/layout/radial5"/>
    <dgm:cxn modelId="{E18D2038-7BD1-42F3-8366-B9CA6B143FD3}" srcId="{11D46401-8469-413B-B5BD-8CD61731640B}" destId="{59627313-004A-4840-AA9D-EEB243E5D4B4}" srcOrd="2" destOrd="0" parTransId="{FF449FC4-AB4A-4B67-A4FF-9D4296AE903A}" sibTransId="{7A6715FF-763B-4999-902E-7A973153C4A6}"/>
    <dgm:cxn modelId="{61C0955E-0F83-4C89-9B53-E7B6B5C9EC42}" type="presOf" srcId="{A9E395DB-8BE8-4B93-ACD7-92D369A5D80D}" destId="{A29C326B-70F5-44B9-B28B-7245F668D60C}" srcOrd="0" destOrd="0" presId="urn:microsoft.com/office/officeart/2005/8/layout/radial5"/>
    <dgm:cxn modelId="{9B02F067-C516-45BC-BF17-EE577B75B55C}" type="presOf" srcId="{F0898BCC-FD9F-42A7-8D3F-DC040E6B553F}" destId="{FB84B26D-A581-43D9-964C-6C2F14928B0C}" srcOrd="0" destOrd="0" presId="urn:microsoft.com/office/officeart/2005/8/layout/radial5"/>
    <dgm:cxn modelId="{AA893048-36FD-4096-B619-4CEA2F1C9E67}" srcId="{11D46401-8469-413B-B5BD-8CD61731640B}" destId="{645F9CCB-E1BD-4711-910D-1515E1A5B515}" srcOrd="3" destOrd="0" parTransId="{4C76C5F9-09B0-495A-B4A0-2E1E43BF0E31}" sibTransId="{C93CAE53-1A28-4CB2-BB8B-277B1192A8BD}"/>
    <dgm:cxn modelId="{58109C68-9CB9-4574-AA3B-21C72F43AB17}" type="presOf" srcId="{645F9CCB-E1BD-4711-910D-1515E1A5B515}" destId="{8A349C7E-A592-48F8-9C3E-3FAF5921CD03}" srcOrd="0" destOrd="0" presId="urn:microsoft.com/office/officeart/2005/8/layout/radial5"/>
    <dgm:cxn modelId="{EF65F869-071B-4BFF-B89E-07645987EB17}" srcId="{11D46401-8469-413B-B5BD-8CD61731640B}" destId="{A9E395DB-8BE8-4B93-ACD7-92D369A5D80D}" srcOrd="0" destOrd="0" parTransId="{D87EE66F-D174-4F17-8F2E-7786D23B8281}" sibTransId="{076647D8-2D3E-40AA-B76A-20733621311D}"/>
    <dgm:cxn modelId="{9A9A964A-2716-4A61-A501-5F3DDFEBA949}" type="presOf" srcId="{FF449FC4-AB4A-4B67-A4FF-9D4296AE903A}" destId="{648BAB56-8C10-47EB-B069-E448CA53E4E5}" srcOrd="1" destOrd="0" presId="urn:microsoft.com/office/officeart/2005/8/layout/radial5"/>
    <dgm:cxn modelId="{EFAF0355-2664-4057-954C-31B777FAF64A}" type="presOf" srcId="{19C48BD6-1B51-44B4-8F7A-C69C49943A69}" destId="{C357255B-9D94-44AD-B944-78489C598D3E}" srcOrd="1" destOrd="0" presId="urn:microsoft.com/office/officeart/2005/8/layout/radial5"/>
    <dgm:cxn modelId="{B234DD79-CC17-442C-8A83-0E74F17A6AE0}" srcId="{2AA114BB-0836-494C-81E4-2E2EBF2D2FAE}" destId="{11D46401-8469-413B-B5BD-8CD61731640B}" srcOrd="0" destOrd="0" parTransId="{D97D3C11-7EFB-434A-BD1A-B66565C0B6F8}" sibTransId="{895CB6A4-955E-4753-ACCB-11115D6A0164}"/>
    <dgm:cxn modelId="{1D20CA7A-11B7-4D02-B619-75ADFCAF11D6}" type="presOf" srcId="{59627313-004A-4840-AA9D-EEB243E5D4B4}" destId="{50363034-AF89-4A17-8529-584836B6F852}" srcOrd="0" destOrd="0" presId="urn:microsoft.com/office/officeart/2005/8/layout/radial5"/>
    <dgm:cxn modelId="{E39D4B8B-4549-4992-BD19-5ED5721BB20C}" type="presOf" srcId="{19C48BD6-1B51-44B4-8F7A-C69C49943A69}" destId="{6D9506B6-61E1-4104-B852-D71F66ABB65D}" srcOrd="0" destOrd="0" presId="urn:microsoft.com/office/officeart/2005/8/layout/radial5"/>
    <dgm:cxn modelId="{0412A19D-E112-49CB-A9B9-4C0C48AAE36F}" type="presOf" srcId="{FF449FC4-AB4A-4B67-A4FF-9D4296AE903A}" destId="{49492F3D-6443-4F29-9D69-CF73DA51B480}" srcOrd="0" destOrd="0" presId="urn:microsoft.com/office/officeart/2005/8/layout/radial5"/>
    <dgm:cxn modelId="{95F5D8A8-45D0-4F08-9182-DDB080C5C1FE}" type="presOf" srcId="{B95514FF-C0DD-4076-BF8E-C2269A6B9DEE}" destId="{09BF51B4-7B13-4898-919A-9B849A362EC9}" srcOrd="1" destOrd="0" presId="urn:microsoft.com/office/officeart/2005/8/layout/radial5"/>
    <dgm:cxn modelId="{02DB07A9-BFDE-4DF9-8318-6D5BC88128D5}" srcId="{11D46401-8469-413B-B5BD-8CD61731640B}" destId="{F0898BCC-FD9F-42A7-8D3F-DC040E6B553F}" srcOrd="1" destOrd="0" parTransId="{19C48BD6-1B51-44B4-8F7A-C69C49943A69}" sibTransId="{DBF842DA-7440-44C2-9970-9228C71A2624}"/>
    <dgm:cxn modelId="{CD4979A9-4664-4F66-AA31-E46B7302891B}" type="presOf" srcId="{D87EE66F-D174-4F17-8F2E-7786D23B8281}" destId="{FCDC22AA-44B5-4391-9E7D-403EDBFA54EA}" srcOrd="1" destOrd="0" presId="urn:microsoft.com/office/officeart/2005/8/layout/radial5"/>
    <dgm:cxn modelId="{682F21AD-66CD-4465-A8A4-333972394F04}" type="presOf" srcId="{B95514FF-C0DD-4076-BF8E-C2269A6B9DEE}" destId="{2540355D-2723-4200-B9D2-1467DBA47D97}" srcOrd="0" destOrd="0" presId="urn:microsoft.com/office/officeart/2005/8/layout/radial5"/>
    <dgm:cxn modelId="{B77AEDAD-4DC0-4B8A-807A-0CCB3034FD36}" type="presOf" srcId="{B5ED84BC-6818-4155-9A77-79E4C20B91C2}" destId="{116F9E21-2A59-4D19-9805-4A1A6F145353}" srcOrd="0" destOrd="0" presId="urn:microsoft.com/office/officeart/2005/8/layout/radial5"/>
    <dgm:cxn modelId="{D2AC4CAF-3A37-438A-9749-35549867E9C2}" type="presOf" srcId="{2AA114BB-0836-494C-81E4-2E2EBF2D2FAE}" destId="{9B1A4E15-E1E9-4307-A5D9-12B606D08699}" srcOrd="0" destOrd="0" presId="urn:microsoft.com/office/officeart/2005/8/layout/radial5"/>
    <dgm:cxn modelId="{244FB3D7-59FE-451A-B87F-6D80C7D83FE8}" type="presOf" srcId="{4C76C5F9-09B0-495A-B4A0-2E1E43BF0E31}" destId="{9D31A889-CEC7-43B6-B890-6C0B01C951CE}" srcOrd="1" destOrd="0" presId="urn:microsoft.com/office/officeart/2005/8/layout/radial5"/>
    <dgm:cxn modelId="{773514DF-42E7-46BD-8823-25E31B367C84}" type="presOf" srcId="{4C76C5F9-09B0-495A-B4A0-2E1E43BF0E31}" destId="{61428AFE-3A05-4341-879E-686BF04496DF}" srcOrd="0" destOrd="0" presId="urn:microsoft.com/office/officeart/2005/8/layout/radial5"/>
    <dgm:cxn modelId="{D1475EE5-15B2-4DB5-BDBE-796280C6548B}" srcId="{11D46401-8469-413B-B5BD-8CD61731640B}" destId="{B5ED84BC-6818-4155-9A77-79E4C20B91C2}" srcOrd="4" destOrd="0" parTransId="{B95514FF-C0DD-4076-BF8E-C2269A6B9DEE}" sibTransId="{19B984B3-62F8-4D09-B36C-DCC4A53ADA04}"/>
    <dgm:cxn modelId="{F76A1FEC-07FB-4FA7-8CD5-F6B09B047119}" type="presOf" srcId="{11D46401-8469-413B-B5BD-8CD61731640B}" destId="{5DE8A302-558F-499D-98EE-16646D53BD1A}" srcOrd="0" destOrd="0" presId="urn:microsoft.com/office/officeart/2005/8/layout/radial5"/>
    <dgm:cxn modelId="{1F91F0A1-D0CA-4DD6-A933-7CA0358F71DA}" type="presParOf" srcId="{9B1A4E15-E1E9-4307-A5D9-12B606D08699}" destId="{5DE8A302-558F-499D-98EE-16646D53BD1A}" srcOrd="0" destOrd="0" presId="urn:microsoft.com/office/officeart/2005/8/layout/radial5"/>
    <dgm:cxn modelId="{09D89A45-B579-4665-8E5E-3DBFDC65D27D}" type="presParOf" srcId="{9B1A4E15-E1E9-4307-A5D9-12B606D08699}" destId="{4A6EB027-1EDF-4E50-B134-F8654C8D08CB}" srcOrd="1" destOrd="0" presId="urn:microsoft.com/office/officeart/2005/8/layout/radial5"/>
    <dgm:cxn modelId="{2CE88937-7625-4FDE-9ABD-FABD9B70677B}" type="presParOf" srcId="{4A6EB027-1EDF-4E50-B134-F8654C8D08CB}" destId="{FCDC22AA-44B5-4391-9E7D-403EDBFA54EA}" srcOrd="0" destOrd="0" presId="urn:microsoft.com/office/officeart/2005/8/layout/radial5"/>
    <dgm:cxn modelId="{A2E76A1D-09AD-4C70-97E1-703508815D3C}" type="presParOf" srcId="{9B1A4E15-E1E9-4307-A5D9-12B606D08699}" destId="{A29C326B-70F5-44B9-B28B-7245F668D60C}" srcOrd="2" destOrd="0" presId="urn:microsoft.com/office/officeart/2005/8/layout/radial5"/>
    <dgm:cxn modelId="{68B81066-4DE7-4CCE-8253-FF17421A5987}" type="presParOf" srcId="{9B1A4E15-E1E9-4307-A5D9-12B606D08699}" destId="{6D9506B6-61E1-4104-B852-D71F66ABB65D}" srcOrd="3" destOrd="0" presId="urn:microsoft.com/office/officeart/2005/8/layout/radial5"/>
    <dgm:cxn modelId="{B2AB3EEB-697D-4B16-8F42-E4620729E70F}" type="presParOf" srcId="{6D9506B6-61E1-4104-B852-D71F66ABB65D}" destId="{C357255B-9D94-44AD-B944-78489C598D3E}" srcOrd="0" destOrd="0" presId="urn:microsoft.com/office/officeart/2005/8/layout/radial5"/>
    <dgm:cxn modelId="{F7DE7CD8-2AA5-4AA2-B874-54F0FC2A6339}" type="presParOf" srcId="{9B1A4E15-E1E9-4307-A5D9-12B606D08699}" destId="{FB84B26D-A581-43D9-964C-6C2F14928B0C}" srcOrd="4" destOrd="0" presId="urn:microsoft.com/office/officeart/2005/8/layout/radial5"/>
    <dgm:cxn modelId="{6FC82613-022D-44B5-9924-D6E0F9C5FF38}" type="presParOf" srcId="{9B1A4E15-E1E9-4307-A5D9-12B606D08699}" destId="{49492F3D-6443-4F29-9D69-CF73DA51B480}" srcOrd="5" destOrd="0" presId="urn:microsoft.com/office/officeart/2005/8/layout/radial5"/>
    <dgm:cxn modelId="{29208733-A6B2-4725-B1EC-87B93093E8EB}" type="presParOf" srcId="{49492F3D-6443-4F29-9D69-CF73DA51B480}" destId="{648BAB56-8C10-47EB-B069-E448CA53E4E5}" srcOrd="0" destOrd="0" presId="urn:microsoft.com/office/officeart/2005/8/layout/radial5"/>
    <dgm:cxn modelId="{480F74DF-9715-4560-97F6-0A14D16247DA}" type="presParOf" srcId="{9B1A4E15-E1E9-4307-A5D9-12B606D08699}" destId="{50363034-AF89-4A17-8529-584836B6F852}" srcOrd="6" destOrd="0" presId="urn:microsoft.com/office/officeart/2005/8/layout/radial5"/>
    <dgm:cxn modelId="{3663206F-C9A3-4D3F-8ADC-044FD09788A2}" type="presParOf" srcId="{9B1A4E15-E1E9-4307-A5D9-12B606D08699}" destId="{61428AFE-3A05-4341-879E-686BF04496DF}" srcOrd="7" destOrd="0" presId="urn:microsoft.com/office/officeart/2005/8/layout/radial5"/>
    <dgm:cxn modelId="{A6C47D73-ED96-44B3-8528-AD4E57D74CAD}" type="presParOf" srcId="{61428AFE-3A05-4341-879E-686BF04496DF}" destId="{9D31A889-CEC7-43B6-B890-6C0B01C951CE}" srcOrd="0" destOrd="0" presId="urn:microsoft.com/office/officeart/2005/8/layout/radial5"/>
    <dgm:cxn modelId="{D280EADE-222B-4E10-8AFA-5BDFDAD8AB72}" type="presParOf" srcId="{9B1A4E15-E1E9-4307-A5D9-12B606D08699}" destId="{8A349C7E-A592-48F8-9C3E-3FAF5921CD03}" srcOrd="8" destOrd="0" presId="urn:microsoft.com/office/officeart/2005/8/layout/radial5"/>
    <dgm:cxn modelId="{882187F9-21A2-4377-81AD-0A32B18F9E84}" type="presParOf" srcId="{9B1A4E15-E1E9-4307-A5D9-12B606D08699}" destId="{2540355D-2723-4200-B9D2-1467DBA47D97}" srcOrd="9" destOrd="0" presId="urn:microsoft.com/office/officeart/2005/8/layout/radial5"/>
    <dgm:cxn modelId="{2ED6883C-6CC3-4C90-B7A0-26A803990616}" type="presParOf" srcId="{2540355D-2723-4200-B9D2-1467DBA47D97}" destId="{09BF51B4-7B13-4898-919A-9B849A362EC9}" srcOrd="0" destOrd="0" presId="urn:microsoft.com/office/officeart/2005/8/layout/radial5"/>
    <dgm:cxn modelId="{F75F6E47-554A-43F3-8659-9E86303AC1CF}" type="presParOf" srcId="{9B1A4E15-E1E9-4307-A5D9-12B606D08699}" destId="{116F9E21-2A59-4D19-9805-4A1A6F145353}" srcOrd="10" destOrd="0" presId="urn:microsoft.com/office/officeart/2005/8/layout/radial5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E8A302-558F-499D-98EE-16646D53BD1A}">
      <dsp:nvSpPr>
        <dsp:cNvPr id="0" name=""/>
        <dsp:cNvSpPr/>
      </dsp:nvSpPr>
      <dsp:spPr>
        <a:xfrm>
          <a:off x="1123670" y="1030449"/>
          <a:ext cx="1769611" cy="1798769"/>
        </a:xfrm>
        <a:prstGeom prst="ellipse">
          <a:avLst/>
        </a:prstGeom>
        <a:solidFill>
          <a:srgbClr val="0070C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Boat owner</a:t>
          </a:r>
        </a:p>
      </dsp:txBody>
      <dsp:txXfrm>
        <a:off x="1382824" y="1293873"/>
        <a:ext cx="1251303" cy="1271921"/>
      </dsp:txXfrm>
    </dsp:sp>
    <dsp:sp modelId="{4A6EB027-1EDF-4E50-B134-F8654C8D08CB}">
      <dsp:nvSpPr>
        <dsp:cNvPr id="0" name=""/>
        <dsp:cNvSpPr/>
      </dsp:nvSpPr>
      <dsp:spPr>
        <a:xfrm rot="20268496">
          <a:off x="2973569" y="1222872"/>
          <a:ext cx="414454" cy="457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</a:endParaRPr>
        </a:p>
      </dsp:txBody>
      <dsp:txXfrm>
        <a:off x="2978174" y="1337850"/>
        <a:ext cx="290118" cy="274492"/>
      </dsp:txXfrm>
    </dsp:sp>
    <dsp:sp modelId="{A29C326B-70F5-44B9-B28B-7245F668D60C}">
      <dsp:nvSpPr>
        <dsp:cNvPr id="0" name=""/>
        <dsp:cNvSpPr/>
      </dsp:nvSpPr>
      <dsp:spPr>
        <a:xfrm>
          <a:off x="3503853" y="372618"/>
          <a:ext cx="1345548" cy="1345548"/>
        </a:xfrm>
        <a:prstGeom prst="ellipse">
          <a:avLst/>
        </a:prstGeom>
        <a:solidFill>
          <a:srgbClr val="B8DBF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Trust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Pers. advice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Fast delivery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After sales service</a:t>
          </a:r>
          <a:endParaRPr lang="en-US" sz="1100" kern="1200" dirty="0"/>
        </a:p>
      </dsp:txBody>
      <dsp:txXfrm>
        <a:off x="3700904" y="569669"/>
        <a:ext cx="951446" cy="951446"/>
      </dsp:txXfrm>
    </dsp:sp>
    <dsp:sp modelId="{6D9506B6-61E1-4104-B852-D71F66ABB65D}">
      <dsp:nvSpPr>
        <dsp:cNvPr id="0" name=""/>
        <dsp:cNvSpPr/>
      </dsp:nvSpPr>
      <dsp:spPr>
        <a:xfrm rot="62773">
          <a:off x="3298602" y="1733573"/>
          <a:ext cx="977157" cy="457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</a:endParaRPr>
        </a:p>
      </dsp:txBody>
      <dsp:txXfrm>
        <a:off x="3298613" y="1823817"/>
        <a:ext cx="839911" cy="274492"/>
      </dsp:txXfrm>
    </dsp:sp>
    <dsp:sp modelId="{FB84B26D-A581-43D9-964C-6C2F14928B0C}">
      <dsp:nvSpPr>
        <dsp:cNvPr id="0" name=""/>
        <dsp:cNvSpPr/>
      </dsp:nvSpPr>
      <dsp:spPr>
        <a:xfrm>
          <a:off x="4736412" y="1319163"/>
          <a:ext cx="1345548" cy="1345548"/>
        </a:xfrm>
        <a:prstGeom prst="ellipse">
          <a:avLst/>
        </a:prstGeom>
        <a:solidFill>
          <a:srgbClr val="B8DBF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More joy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Higher speed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Better sailing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Easy control</a:t>
          </a:r>
        </a:p>
      </dsp:txBody>
      <dsp:txXfrm>
        <a:off x="4933463" y="1516214"/>
        <a:ext cx="951446" cy="951446"/>
      </dsp:txXfrm>
    </dsp:sp>
    <dsp:sp modelId="{49492F3D-6443-4F29-9D69-CF73DA51B480}">
      <dsp:nvSpPr>
        <dsp:cNvPr id="0" name=""/>
        <dsp:cNvSpPr/>
      </dsp:nvSpPr>
      <dsp:spPr>
        <a:xfrm rot="1519884">
          <a:off x="3159143" y="2497996"/>
          <a:ext cx="1065624" cy="457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</a:endParaRPr>
        </a:p>
      </dsp:txBody>
      <dsp:txXfrm>
        <a:off x="3165741" y="2560132"/>
        <a:ext cx="928378" cy="274492"/>
      </dsp:txXfrm>
    </dsp:sp>
    <dsp:sp modelId="{50363034-AF89-4A17-8529-584836B6F852}">
      <dsp:nvSpPr>
        <dsp:cNvPr id="0" name=""/>
        <dsp:cNvSpPr/>
      </dsp:nvSpPr>
      <dsp:spPr>
        <a:xfrm>
          <a:off x="4563170" y="2784841"/>
          <a:ext cx="1345548" cy="1345548"/>
        </a:xfrm>
        <a:prstGeom prst="ellipse">
          <a:avLst/>
        </a:prstGeom>
        <a:solidFill>
          <a:srgbClr val="B8DBF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Reliability</a:t>
          </a:r>
          <a:endParaRPr lang="en-US" altLang="ja-JP" sz="1100" b="1" kern="1200" dirty="0"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Strong propulsion power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3 year warranty</a:t>
          </a:r>
        </a:p>
      </dsp:txBody>
      <dsp:txXfrm>
        <a:off x="4760221" y="2981892"/>
        <a:ext cx="951446" cy="951446"/>
      </dsp:txXfrm>
    </dsp:sp>
    <dsp:sp modelId="{61428AFE-3A05-4341-879E-686BF04496DF}">
      <dsp:nvSpPr>
        <dsp:cNvPr id="0" name=""/>
        <dsp:cNvSpPr/>
      </dsp:nvSpPr>
      <dsp:spPr>
        <a:xfrm rot="5145968">
          <a:off x="1966895" y="2825801"/>
          <a:ext cx="249684" cy="457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</a:endParaRPr>
        </a:p>
      </dsp:txBody>
      <dsp:txXfrm>
        <a:off x="2001582" y="2879948"/>
        <a:ext cx="174779" cy="274492"/>
      </dsp:txXfrm>
    </dsp:sp>
    <dsp:sp modelId="{8A349C7E-A592-48F8-9C3E-3FAF5921CD03}">
      <dsp:nvSpPr>
        <dsp:cNvPr id="0" name=""/>
        <dsp:cNvSpPr/>
      </dsp:nvSpPr>
      <dsp:spPr>
        <a:xfrm>
          <a:off x="1486544" y="3294664"/>
          <a:ext cx="1345548" cy="1345548"/>
        </a:xfrm>
        <a:prstGeom prst="ellipse">
          <a:avLst/>
        </a:prstGeom>
        <a:solidFill>
          <a:srgbClr val="B8DBF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Comfort</a:t>
          </a:r>
          <a:endParaRPr lang="en-US" altLang="ja-JP" sz="1100" b="1" kern="1200" dirty="0"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No noise from turning propeller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Easy maintenance</a:t>
          </a:r>
        </a:p>
      </dsp:txBody>
      <dsp:txXfrm>
        <a:off x="1683595" y="3491715"/>
        <a:ext cx="951446" cy="951446"/>
      </dsp:txXfrm>
    </dsp:sp>
    <dsp:sp modelId="{2540355D-2723-4200-B9D2-1467DBA47D97}">
      <dsp:nvSpPr>
        <dsp:cNvPr id="0" name=""/>
        <dsp:cNvSpPr/>
      </dsp:nvSpPr>
      <dsp:spPr>
        <a:xfrm rot="3019487">
          <a:off x="2632565" y="2838069"/>
          <a:ext cx="638033" cy="45748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>
            <a:solidFill>
              <a:schemeClr val="bg1"/>
            </a:solidFill>
          </a:endParaRPr>
        </a:p>
      </dsp:txBody>
      <dsp:txXfrm>
        <a:off x="2657377" y="2876749"/>
        <a:ext cx="500787" cy="274492"/>
      </dsp:txXfrm>
    </dsp:sp>
    <dsp:sp modelId="{116F9E21-2A59-4D19-9805-4A1A6F145353}">
      <dsp:nvSpPr>
        <dsp:cNvPr id="0" name=""/>
        <dsp:cNvSpPr/>
      </dsp:nvSpPr>
      <dsp:spPr>
        <a:xfrm>
          <a:off x="3104145" y="3389036"/>
          <a:ext cx="1345548" cy="1345548"/>
        </a:xfrm>
        <a:prstGeom prst="ellipse">
          <a:avLst/>
        </a:prstGeom>
        <a:solidFill>
          <a:srgbClr val="B8DBF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200" b="1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Safety</a:t>
          </a:r>
          <a:endParaRPr lang="en-US" altLang="ja-JP" sz="1100" b="1" kern="1200" dirty="0">
            <a:latin typeface="Arial" panose="020B0604020202020204" pitchFamily="34" charset="0"/>
            <a:ea typeface="ＭＳ Ｐゴシック" charset="-128"/>
            <a:cs typeface="Arial" panose="020B0604020202020204" pitchFamily="34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ja-JP" sz="1100" kern="1200" dirty="0"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rPr>
            <a:t>Not catching ropes and lines</a:t>
          </a:r>
        </a:p>
      </dsp:txBody>
      <dsp:txXfrm>
        <a:off x="3301196" y="3586087"/>
        <a:ext cx="951446" cy="951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F968C-DFEC-4582-9898-BA2FC6E8FEFA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6661D-1FA0-4898-B49D-518C61FBB4DD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52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Test by Yachting Monthly: "Highest top speed..." </a:t>
            </a:r>
            <a:endParaRPr lang="da-DK" dirty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661D-1FA0-4898-B49D-518C61FBB4DD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1890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More</a:t>
            </a:r>
            <a:r>
              <a:rPr lang="da-DK" baseline="0" dirty="0"/>
              <a:t> </a:t>
            </a:r>
            <a:r>
              <a:rPr lang="da-DK" baseline="0" dirty="0" err="1"/>
              <a:t>than</a:t>
            </a:r>
            <a:r>
              <a:rPr lang="da-DK" baseline="0" dirty="0"/>
              <a:t> </a:t>
            </a:r>
            <a:r>
              <a:rPr lang="da-DK" baseline="0" dirty="0" err="1"/>
              <a:t>half</a:t>
            </a:r>
            <a:r>
              <a:rPr lang="da-DK" baseline="0" dirty="0"/>
              <a:t> a </a:t>
            </a:r>
            <a:r>
              <a:rPr lang="da-DK" baseline="0" dirty="0" err="1"/>
              <a:t>knot</a:t>
            </a:r>
            <a:r>
              <a:rPr lang="da-DK" baseline="0" dirty="0"/>
              <a:t> difference in </a:t>
            </a:r>
            <a:r>
              <a:rPr lang="da-DK" baseline="0" dirty="0" err="1"/>
              <a:t>maximum</a:t>
            </a:r>
            <a:r>
              <a:rPr lang="da-DK" baseline="0" dirty="0"/>
              <a:t> speed </a:t>
            </a:r>
            <a:r>
              <a:rPr lang="da-DK" baseline="0" dirty="0" err="1"/>
              <a:t>between</a:t>
            </a:r>
            <a:r>
              <a:rPr lang="da-DK" baseline="0" dirty="0"/>
              <a:t> </a:t>
            </a:r>
            <a:r>
              <a:rPr lang="da-DK" baseline="0" dirty="0" err="1"/>
              <a:t>best</a:t>
            </a:r>
            <a:r>
              <a:rPr lang="da-DK" baseline="0" dirty="0"/>
              <a:t> and </a:t>
            </a:r>
            <a:r>
              <a:rPr lang="da-DK" baseline="0" dirty="0" err="1"/>
              <a:t>worst</a:t>
            </a:r>
            <a:r>
              <a:rPr lang="da-DK" baseline="0" dirty="0"/>
              <a:t>.</a:t>
            </a:r>
          </a:p>
          <a:p>
            <a:r>
              <a:rPr lang="da-DK" baseline="0" dirty="0"/>
              <a:t>Flexofold 3-blade </a:t>
            </a:r>
            <a:r>
              <a:rPr lang="da-DK" baseline="0" dirty="0" err="1"/>
              <a:t>produces</a:t>
            </a:r>
            <a:r>
              <a:rPr lang="da-DK" baseline="0" dirty="0"/>
              <a:t> 38% more </a:t>
            </a:r>
            <a:r>
              <a:rPr lang="da-DK" baseline="0" dirty="0" err="1"/>
              <a:t>thrust</a:t>
            </a:r>
            <a:r>
              <a:rPr lang="da-DK" baseline="0" dirty="0"/>
              <a:t> </a:t>
            </a:r>
            <a:r>
              <a:rPr lang="da-DK" baseline="0" dirty="0" err="1"/>
              <a:t>than</a:t>
            </a:r>
            <a:r>
              <a:rPr lang="da-DK" baseline="0" dirty="0"/>
              <a:t> the </a:t>
            </a:r>
            <a:r>
              <a:rPr lang="da-DK" baseline="0" dirty="0" err="1"/>
              <a:t>worst</a:t>
            </a:r>
            <a:r>
              <a:rPr lang="da-DK" baseline="0" dirty="0"/>
              <a:t> </a:t>
            </a:r>
            <a:r>
              <a:rPr lang="da-DK" baseline="0" dirty="0" err="1"/>
              <a:t>perfoming</a:t>
            </a:r>
            <a:r>
              <a:rPr lang="da-DK" baseline="0" dirty="0"/>
              <a:t> propeller.</a:t>
            </a:r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6661D-1FA0-4898-B49D-518C61FBB4DD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7033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89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24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50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20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50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82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899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40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70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946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147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BA1C-EB4F-4275-8F5C-D62FBA614223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E736A-BA37-4565-AF6A-4D2315BFF5E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911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.png"/><Relationship Id="rId7" Type="http://schemas.openxmlformats.org/officeDocument/2006/relationships/hyperlink" Target="https://www.google.dk/url?sa=i&amp;rct=j&amp;q=&amp;esrc=s&amp;source=images&amp;cd=&amp;cad=rja&amp;uact=8&amp;ved=0ahUKEwiX7-Lm87bRAhUEGCwKHS9lAE8QjRwIBw&amp;url=http://www.clipartpanda.com/categories/award-ribbon-printable&amp;bvm=bv.142059868,bs.1,d.bGg&amp;psig=AFQjCNFad6yZZx9MLbu-JQwKnjKFowcmPA&amp;ust=1484114505591526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3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lexofold.com/upload_dir/docs/Test_segeln.pdf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1.jpg"/><Relationship Id="rId10" Type="http://schemas.openxmlformats.org/officeDocument/2006/relationships/image" Target="../media/image34.jpeg"/><Relationship Id="rId4" Type="http://schemas.openxmlformats.org/officeDocument/2006/relationships/image" Target="../media/image3.jpeg"/><Relationship Id="rId9" Type="http://schemas.openxmlformats.org/officeDocument/2006/relationships/hyperlink" Target="http://www.flexofold.com/upload_dir/docs/Test_YachtingMonthly_low.pdf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hyperlink" Target="https://www.google.dk/url?sa=i&amp;rct=j&amp;q=&amp;esrc=s&amp;source=images&amp;cd=&amp;cad=rja&amp;uact=8&amp;ved=0ahUKEwiV0OWTmJbYAhXCKVAKHTa8BQsQjRwIBw&amp;url=https://openclipart.org/detail/19481/world-map-more-detail&amp;psig=AOvVaw0DSNF1WPxaEf0eYBVbuEcX&amp;ust=1513776765760131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hyperlink" Target="https://www.google.dk/url?sa=i&amp;rct=j&amp;q=&amp;esrc=s&amp;source=images&amp;cd=&amp;cad=rja&amp;uact=8&amp;ved=0ahUKEwjR2f2457TRAhWBVywKHaKSCswQjRwIBw&amp;url=https://www.linkedin.com/company/discovery-yachts-ltd&amp;bvm=bv.142059868,d.bGg&amp;psig=AFQjCNHkj_4H1qwpi48vegh1eiqrmToUCw&amp;ust=1484042543154748" TargetMode="External"/><Relationship Id="rId18" Type="http://schemas.openxmlformats.org/officeDocument/2006/relationships/image" Target="../media/image46.png"/><Relationship Id="rId26" Type="http://schemas.openxmlformats.org/officeDocument/2006/relationships/image" Target="../media/image50.png"/><Relationship Id="rId39" Type="http://schemas.openxmlformats.org/officeDocument/2006/relationships/image" Target="../media/image57.jpeg"/><Relationship Id="rId3" Type="http://schemas.openxmlformats.org/officeDocument/2006/relationships/image" Target="../media/image3.jpeg"/><Relationship Id="rId21" Type="http://schemas.openxmlformats.org/officeDocument/2006/relationships/hyperlink" Target="https://www.google.dk/url?sa=i&amp;rct=j&amp;q=&amp;esrc=s&amp;source=images&amp;cd=&amp;cad=rja&amp;uact=8&amp;ved=0ahUKEwiUm7e__bTRAhUBqiwKHYp4DV4QjRwIBw&amp;url=http://www.yachtandboat.com.au/brands/hallberg-rassy-yachts&amp;bvm=bv.142059868,d.bGg&amp;psig=AFQjCNEIDu8gjqwV9GriInCgpE54OMmymg&amp;ust=1484048464534327" TargetMode="External"/><Relationship Id="rId34" Type="http://schemas.openxmlformats.org/officeDocument/2006/relationships/hyperlink" Target="https://www.google.dk/url?sa=i&amp;rct=j&amp;q=&amp;esrc=s&amp;source=images&amp;cd=&amp;cad=rja&amp;uact=8&amp;ved=0ahUKEwjc1Yrd8b7RAhVJCpoKHWzZClYQjRwIBw&amp;url=http://swiftsureyachts.com/allures/&amp;psig=AFQjCNFYbkL_5tDtzrNdpZPWu0QtbTSM_w&amp;ust=1484388903619217" TargetMode="External"/><Relationship Id="rId42" Type="http://schemas.openxmlformats.org/officeDocument/2006/relationships/hyperlink" Target="https://www.google.dk/url?sa=i&amp;rct=j&amp;q=&amp;esrc=s&amp;source=images&amp;cd=&amp;ved=0ahUKEwj9-8jI5rTRAhXCKywKHTRuCpIQjRwIBw&amp;url=http://performancecruising.com.au/elan-yachts-2/&amp;bvm=bv.142059868,d.bGg&amp;psig=AFQjCNG44R2nADWfGBwb8ysw0WaFeC2rmQ&amp;ust=1484042310724214&amp;cad=rjt" TargetMode="External"/><Relationship Id="rId7" Type="http://schemas.openxmlformats.org/officeDocument/2006/relationships/image" Target="../media/image40.jpeg"/><Relationship Id="rId12" Type="http://schemas.openxmlformats.org/officeDocument/2006/relationships/image" Target="../media/image43.jpeg"/><Relationship Id="rId17" Type="http://schemas.openxmlformats.org/officeDocument/2006/relationships/hyperlink" Target="https://www.google.dk/url?sa=i&amp;rct=j&amp;q=&amp;esrc=s&amp;source=images&amp;cd=&amp;cad=rja&amp;uact=8&amp;ved=0ahUKEwjRuM2k9bTRAhXKDCwKHX1OB4UQjRwIBw&amp;url=http://cat-man-do.de/index.php/ueber-catana.html&amp;bvm=bv.142059868,d.bGg&amp;psig=AFQjCNGCY_v9s9BH-uU6o4jQmhXdAAP44w&amp;ust=1484046258843822" TargetMode="External"/><Relationship Id="rId25" Type="http://schemas.openxmlformats.org/officeDocument/2006/relationships/hyperlink" Target="https://www.google.dk/url?sa=i&amp;rct=j&amp;q=&amp;esrc=s&amp;source=images&amp;cd=&amp;cad=rja&amp;uact=8&amp;ved=0ahUKEwjvqKTg-rTRAhXLiiwKHS20ACwQjRwIBw&amp;url=http://www.forbesyachts.com/x-yachts.php&amp;bvm=bv.142059868,d.bGg&amp;psig=AFQjCNFeiX2lLS8FXGbgDPCbdZmzYLL8_Q&amp;ust=1484047708997116" TargetMode="External"/><Relationship Id="rId33" Type="http://schemas.openxmlformats.org/officeDocument/2006/relationships/image" Target="../media/image54.png"/><Relationship Id="rId38" Type="http://schemas.openxmlformats.org/officeDocument/2006/relationships/hyperlink" Target="https://www.google.dk/url?sa=i&amp;rct=j&amp;q=&amp;esrc=s&amp;source=images&amp;cd=&amp;cad=rja&amp;uact=8&amp;ved=0ahUKEwidtpC5-LbRAhVON1AKHcbhBYIQjRwIBw&amp;url=http://www.aquaequip.de/News&amp;bvm=bv.143423383,d.ZWM&amp;psig=AFQjCNHpc4driusiFpoNqSBBZ3YdOFJ0LQ&amp;ust=1484115808614164" TargetMode="External"/><Relationship Id="rId46" Type="http://schemas.openxmlformats.org/officeDocument/2006/relationships/image" Target="../media/image4.png"/><Relationship Id="rId2" Type="http://schemas.openxmlformats.org/officeDocument/2006/relationships/image" Target="../media/image2.png"/><Relationship Id="rId16" Type="http://schemas.openxmlformats.org/officeDocument/2006/relationships/image" Target="../media/image45.jpeg"/><Relationship Id="rId20" Type="http://schemas.openxmlformats.org/officeDocument/2006/relationships/image" Target="../media/image47.jpeg"/><Relationship Id="rId29" Type="http://schemas.openxmlformats.org/officeDocument/2006/relationships/hyperlink" Target="https://www.google.dk/url?sa=i&amp;rct=j&amp;q=&amp;esrc=s&amp;source=images&amp;cd=&amp;ved=0ahUKEwiJgdeD_7TRAhWCFywKHSI1BHQQjRwIBw&amp;url=http://blog.grabcad.com/blog/2011/08/03/usd2000-prize-for-a-new-yacht-deck-vent-design/&amp;bvm=bv.142059868,d.bGg&amp;psig=AFQjCNHerq2IQ42IPEZX_2Nsp-M5TpsptQ&amp;ust=1484048876529384&amp;cad=rjt" TargetMode="External"/><Relationship Id="rId41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dk/url?sa=i&amp;rct=j&amp;q=&amp;esrc=s&amp;source=images&amp;cd=&amp;cad=rja&amp;uact=8&amp;ved=0ahUKEwjQ8anJ-rTRAhVD_ywKHTLrC2wQjRwIBw&amp;url=http://southamptonboatshow.com/exhibiting/dragonfly%20trimarans&amp;bvm=bv.142059868,d.bGg&amp;psig=AFQjCNGkJM-Lgr5hAZzU3NAsaGWvYUg64g&amp;ust=1484047681222599" TargetMode="External"/><Relationship Id="rId11" Type="http://schemas.openxmlformats.org/officeDocument/2006/relationships/hyperlink" Target="https://www.google.dk/url?sa=i&amp;rct=j&amp;q=&amp;esrc=s&amp;source=images&amp;cd=&amp;cad=rja&amp;uact=8&amp;ved=0ahUKEwi1h46G9bTRAhVKCywKHT80AZAQjRwIBw&amp;url=http://southamptonboatshow.com/exhibiting/jeanneau&amp;bvm=bv.142059868,d.bGg&amp;psig=AFQjCNHN7w6TnRuF8SCo6jTToAaZfWrmHw&amp;ust=1484046194597396" TargetMode="External"/><Relationship Id="rId24" Type="http://schemas.openxmlformats.org/officeDocument/2006/relationships/image" Target="../media/image49.png"/><Relationship Id="rId32" Type="http://schemas.openxmlformats.org/officeDocument/2006/relationships/image" Target="../media/image53.png"/><Relationship Id="rId37" Type="http://schemas.openxmlformats.org/officeDocument/2006/relationships/image" Target="../media/image56.jpeg"/><Relationship Id="rId40" Type="http://schemas.openxmlformats.org/officeDocument/2006/relationships/hyperlink" Target="https://www.google.dk/url?sa=i&amp;rct=j&amp;q=&amp;esrc=s&amp;source=images&amp;cd=&amp;cad=rja&amp;uact=8&amp;ved=0ahUKEwiZ4cX2_LTRAhWGCSwKHYYRBA4QjRwIBw&amp;url=http://www.yachtandboat.com.au/brands/hanse-sailing-yachts&amp;bvm=bv.142059868,d.bGg&amp;psig=AFQjCNH8JtGfkVub_ddmjGIPimQQmVolTw&amp;ust=1484047880698139" TargetMode="External"/><Relationship Id="rId45" Type="http://schemas.openxmlformats.org/officeDocument/2006/relationships/image" Target="../media/image60.jpeg"/><Relationship Id="rId5" Type="http://schemas.openxmlformats.org/officeDocument/2006/relationships/image" Target="../media/image39.jpeg"/><Relationship Id="rId15" Type="http://schemas.openxmlformats.org/officeDocument/2006/relationships/hyperlink" Target="https://www.google.dk/url?sa=i&amp;rct=j&amp;q=&amp;esrc=s&amp;source=images&amp;cd=&amp;cad=rja&amp;uact=8&amp;ved=0ahUKEwjd94j75rTRAhWNOSwKHUzyAMAQjRwIBw&amp;url=http://www.nautorswan.com/&amp;bvm=bv.142059868,d.bGg&amp;psig=AFQjCNGcCq0e1AliAfaoTLdOyiHYIB5-1A&amp;ust=1484042416810065" TargetMode="External"/><Relationship Id="rId23" Type="http://schemas.openxmlformats.org/officeDocument/2006/relationships/hyperlink" Target="https://www.google.dk/url?sa=i&amp;rct=j&amp;q=&amp;esrc=s&amp;source=images&amp;cd=&amp;cad=rja&amp;uact=8&amp;ved=0ahUKEwiFjMnJ57fRAhUH_SwKHUm1DkQQjRwIBw&amp;url=http://www.dieselforum.org/members/yanmar-america-corporation&amp;psig=AFQjCNEF_mGzoeiTUpNEJVRdB_gB4fguEA&amp;ust=1484145636994670" TargetMode="External"/><Relationship Id="rId28" Type="http://schemas.openxmlformats.org/officeDocument/2006/relationships/image" Target="../media/image51.jpeg"/><Relationship Id="rId36" Type="http://schemas.openxmlformats.org/officeDocument/2006/relationships/hyperlink" Target="https://www.google.dk/url?sa=i&amp;rct=j&amp;q=&amp;esrc=s&amp;source=images&amp;cd=&amp;cad=rja&amp;uact=8&amp;ved=0ahUKEwiokrvx_rTRAhUBBSwKHawIAmcQjRwIBw&amp;url=http://www.parinavoyage.com/eng_8_parinavoyage.html&amp;bvm=bv.142059868,d.bGg&amp;psig=AFQjCNFOlj7_V33OY38DKnLj0-Q6efxz5A&amp;ust=1484048831819936" TargetMode="External"/><Relationship Id="rId10" Type="http://schemas.openxmlformats.org/officeDocument/2006/relationships/image" Target="../media/image42.jpeg"/><Relationship Id="rId19" Type="http://schemas.openxmlformats.org/officeDocument/2006/relationships/hyperlink" Target="https://www.google.dk/url?sa=i&amp;rct=j&amp;q=&amp;esrc=s&amp;source=images&amp;cd=&amp;cad=rja&amp;uact=8&amp;ved=0ahUKEwjM-aeW9bTRAhXBiiwKHbMwCbcQjRwIBw&amp;url=http://j30.us/ubbthreads/ubbthreads.php/topics/14562/US_Watercraft_Waterline_System.html&amp;bvm=bv.142059868,d.bGg&amp;psig=AFQjCNG-iIwq90su2Kz4_QuAMhQFCRYrCg&amp;ust=1484046230602625" TargetMode="External"/><Relationship Id="rId31" Type="http://schemas.openxmlformats.org/officeDocument/2006/relationships/hyperlink" Target="https://www.google.dk/url?sa=i&amp;rct=j&amp;q=&amp;esrc=s&amp;source=images&amp;cd=&amp;cad=rja&amp;uact=8&amp;ved=0ahUKEwjansPI_7TRAhXDjSwKHWXCBcMQjRwIBw&amp;url=http://www.mareehaute.fr/les-bateaux/django-7-70/?lang%3Den&amp;bvm=bv.142059868,d.bGg&amp;psig=AFQjCNFTR3mySL8VwdEhfWYl-XFIG_CJhQ&amp;ust=1484049017335622" TargetMode="External"/><Relationship Id="rId44" Type="http://schemas.openxmlformats.org/officeDocument/2006/relationships/hyperlink" Target="https://www.google.dk/url?sa=i&amp;rct=j&amp;q=&amp;esrc=s&amp;source=images&amp;cd=&amp;cad=rja&amp;uact=8&amp;ved=0ahUKEwi5w4fy9LTRAhVHVSwKHXKJBaYQjRwIBw&amp;url=http://www.fregata.com/yacht/Beneteau_39/8_Beneteau_393_Cabin31_yacht.html&amp;bvm=bv.142059868,d.bGg&amp;psig=AFQjCNHwQ89Ady6O7i33ubOS-a3_uTy2zw&amp;ust=1484046153407722" TargetMode="External"/><Relationship Id="rId4" Type="http://schemas.openxmlformats.org/officeDocument/2006/relationships/hyperlink" Target="http://www.google.dk/url?sa=i&amp;rct=j&amp;q=&amp;esrc=s&amp;source=images&amp;cd=&amp;cad=rja&amp;uact=8&amp;ved=0ahUKEwiuoYelyrnRAhXCFywKHfqtCFAQjRwIBw&amp;url=http://www.sailingeurope.com/en/yacht-catalogue/sailing-yachts/grand_soleil/sy-24&amp;psig=AFQjCNH1zgTDcv-xHuXYfn0rkOlAadvXPw&amp;ust=1484206514552967" TargetMode="External"/><Relationship Id="rId9" Type="http://schemas.openxmlformats.org/officeDocument/2006/relationships/hyperlink" Target="https://www.google.dk/url?sa=i&amp;rct=j&amp;q=&amp;esrc=s&amp;source=images&amp;cd=&amp;cad=rja&amp;uact=8&amp;ved=0ahUKEwieqP2y9bTRAhUBJywKHRXMBUQQjRwIBw&amp;url=http://www.highfieldboats.com/highfield-for-lagoon/&amp;bvm=bv.142059868,d.bGg&amp;psig=AFQjCNHyhf1UcxkONsUF0MDwARbcaH-LYA&amp;ust=1484046282654710" TargetMode="External"/><Relationship Id="rId14" Type="http://schemas.openxmlformats.org/officeDocument/2006/relationships/image" Target="../media/image44.png"/><Relationship Id="rId22" Type="http://schemas.openxmlformats.org/officeDocument/2006/relationships/image" Target="../media/image48.jpeg"/><Relationship Id="rId27" Type="http://schemas.openxmlformats.org/officeDocument/2006/relationships/hyperlink" Target="https://www.google.dk/url?sa=i&amp;rct=j&amp;q=&amp;esrc=s&amp;source=images&amp;cd=&amp;cad=rja&amp;uact=8&amp;ved=0ahUKEwiFmaLl_bTRAhUJdCwKHa8iCCoQjRwIBw&amp;url=http://www.sandpeoplecommunication.com/customers/781-sirena-marine.html&amp;bvm=bv.142059868,d.bGg&amp;psig=AFQjCNFmuSets5_GPuhUwM4m1_IY8-c4ug&amp;ust=1484048539544929" TargetMode="External"/><Relationship Id="rId30" Type="http://schemas.openxmlformats.org/officeDocument/2006/relationships/image" Target="../media/image52.png"/><Relationship Id="rId35" Type="http://schemas.openxmlformats.org/officeDocument/2006/relationships/image" Target="../media/image55.jpeg"/><Relationship Id="rId43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hyperlink" Target="http://www.google.dk/url?sa=i&amp;rct=j&amp;q=&amp;esrc=s&amp;source=images&amp;cd=&amp;cad=rja&amp;uact=8&amp;ved=0CAcQjRw&amp;url=http://www.sdmarine.co.uk/new-boats/elan-yachts/&amp;ei=Yvs9VeXBDYersgGewYGgDg&amp;bvm=bv.91665533,d.bGg&amp;psig=AFQjCNEyC5PW3uc4Y2UnSW9tQhYs0Uad5g&amp;ust=1430211706385544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exofold, 3-blade folding propeller, sail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388" y="764704"/>
            <a:ext cx="4543519" cy="4723366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858"/>
          <a:stretch/>
        </p:blipFill>
        <p:spPr>
          <a:xfrm>
            <a:off x="0" y="5949280"/>
            <a:ext cx="9144000" cy="908720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0780"/>
            <a:ext cx="3600400" cy="622873"/>
          </a:xfrm>
          <a:prstGeom prst="rect">
            <a:avLst/>
          </a:prstGeom>
        </p:spPr>
      </p:pic>
      <p:sp>
        <p:nvSpPr>
          <p:cNvPr id="11" name="Tekstboks 10"/>
          <p:cNvSpPr txBox="1"/>
          <p:nvPr/>
        </p:nvSpPr>
        <p:spPr>
          <a:xfrm>
            <a:off x="762548" y="2350333"/>
            <a:ext cx="54006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800" dirty="0">
              <a:solidFill>
                <a:schemeClr val="tx2"/>
              </a:solidFill>
            </a:endParaRPr>
          </a:p>
          <a:p>
            <a:r>
              <a:rPr lang="da-DK" sz="2800" b="1" dirty="0">
                <a:solidFill>
                  <a:schemeClr val="tx2"/>
                </a:solidFill>
              </a:rPr>
              <a:t>HEADLAND ENGINEERING</a:t>
            </a:r>
          </a:p>
          <a:p>
            <a:endParaRPr lang="da-DK" sz="2800" dirty="0">
              <a:solidFill>
                <a:schemeClr val="tx2"/>
              </a:solidFill>
            </a:endParaRPr>
          </a:p>
          <a:p>
            <a:r>
              <a:rPr lang="da-DK" sz="2800" dirty="0">
                <a:solidFill>
                  <a:schemeClr val="tx2"/>
                </a:solidFill>
              </a:rPr>
              <a:t>Flexofold Propeller</a:t>
            </a:r>
            <a:br>
              <a:rPr lang="da-DK" sz="2800" dirty="0">
                <a:solidFill>
                  <a:schemeClr val="tx2"/>
                </a:solidFill>
              </a:rPr>
            </a:br>
            <a:r>
              <a:rPr lang="da-DK" sz="2800" dirty="0">
                <a:solidFill>
                  <a:schemeClr val="tx2"/>
                </a:solidFill>
              </a:rPr>
              <a:t>AUSTRALIA</a:t>
            </a:r>
            <a:br>
              <a:rPr lang="da-DK" sz="2800" dirty="0">
                <a:solidFill>
                  <a:schemeClr val="tx2"/>
                </a:solidFill>
              </a:rPr>
            </a:br>
            <a:r>
              <a:rPr lang="da-DK" sz="2800" dirty="0">
                <a:solidFill>
                  <a:schemeClr val="tx2"/>
                </a:solidFill>
              </a:rPr>
              <a:t>FOLDING PROPELLER FOR SAILBOATS</a:t>
            </a:r>
            <a:br>
              <a:rPr lang="da-DK" sz="2800" dirty="0">
                <a:solidFill>
                  <a:schemeClr val="tx2"/>
                </a:solidFill>
              </a:rPr>
            </a:br>
            <a:endParaRPr lang="da-DK" sz="2800" dirty="0">
              <a:solidFill>
                <a:schemeClr val="tx2"/>
              </a:solidFill>
            </a:endParaRPr>
          </a:p>
          <a:p>
            <a:endParaRPr lang="da-DK" sz="1600" b="1" dirty="0">
              <a:solidFill>
                <a:schemeClr val="tx2"/>
              </a:solidFill>
            </a:endParaRPr>
          </a:p>
          <a:p>
            <a:endParaRPr lang="da-DK" sz="2000" dirty="0">
              <a:solidFill>
                <a:schemeClr val="tx2"/>
              </a:solidFill>
            </a:endParaRPr>
          </a:p>
          <a:p>
            <a:endParaRPr lang="da-DK" sz="2000" dirty="0">
              <a:solidFill>
                <a:schemeClr val="tx2"/>
              </a:solidFill>
            </a:endParaRPr>
          </a:p>
          <a:p>
            <a:endParaRPr lang="da-DK" sz="2000" dirty="0">
              <a:solidFill>
                <a:schemeClr val="tx2"/>
              </a:solidFill>
            </a:endParaRPr>
          </a:p>
          <a:p>
            <a:endParaRPr lang="da-DK" sz="2000" dirty="0">
              <a:solidFill>
                <a:schemeClr val="tx2"/>
              </a:solidFill>
            </a:endParaRPr>
          </a:p>
          <a:p>
            <a:endParaRPr lang="da-DK" sz="2000" dirty="0">
              <a:solidFill>
                <a:schemeClr val="tx2"/>
              </a:solidFill>
            </a:endParaRPr>
          </a:p>
          <a:p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014F61-8919-4C73-A6D9-DD5950FAC5B3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47417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6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3" name="Tekstboks 12"/>
          <p:cNvSpPr txBox="1"/>
          <p:nvPr/>
        </p:nvSpPr>
        <p:spPr>
          <a:xfrm>
            <a:off x="3203848" y="2348880"/>
            <a:ext cx="43714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solidFill>
                  <a:schemeClr val="tx2"/>
                </a:solidFill>
              </a:rPr>
              <a:t>Flexofold</a:t>
            </a:r>
            <a:r>
              <a:rPr lang="da-DK" b="1" dirty="0">
                <a:solidFill>
                  <a:schemeClr val="tx2"/>
                </a:solidFill>
              </a:rPr>
              <a:t> Classic</a:t>
            </a:r>
          </a:p>
          <a:p>
            <a:r>
              <a:rPr lang="da-DK" dirty="0" err="1">
                <a:solidFill>
                  <a:schemeClr val="tx2"/>
                </a:solidFill>
              </a:rPr>
              <a:t>Available</a:t>
            </a:r>
            <a:r>
              <a:rPr lang="da-DK" dirty="0">
                <a:solidFill>
                  <a:schemeClr val="tx2"/>
                </a:solidFill>
              </a:rPr>
              <a:t> for </a:t>
            </a:r>
            <a:r>
              <a:rPr lang="da-DK" dirty="0" err="1">
                <a:solidFill>
                  <a:schemeClr val="tx2"/>
                </a:solidFill>
              </a:rPr>
              <a:t>both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shaft</a:t>
            </a:r>
            <a:r>
              <a:rPr lang="da-DK" dirty="0">
                <a:solidFill>
                  <a:schemeClr val="tx2"/>
                </a:solidFill>
              </a:rPr>
              <a:t> and </a:t>
            </a:r>
          </a:p>
          <a:p>
            <a:r>
              <a:rPr lang="da-DK" dirty="0" err="1">
                <a:solidFill>
                  <a:schemeClr val="tx2"/>
                </a:solidFill>
              </a:rPr>
              <a:t>saildrive</a:t>
            </a:r>
            <a:r>
              <a:rPr lang="da-DK" dirty="0">
                <a:solidFill>
                  <a:schemeClr val="tx2"/>
                </a:solidFill>
              </a:rPr>
              <a:t> installation</a:t>
            </a:r>
          </a:p>
          <a:p>
            <a:r>
              <a:rPr lang="da-DK" dirty="0">
                <a:solidFill>
                  <a:schemeClr val="tx2"/>
                </a:solidFill>
              </a:rPr>
              <a:t>Diameter: 13-20”</a:t>
            </a:r>
          </a:p>
          <a:p>
            <a:r>
              <a:rPr lang="da-DK" dirty="0">
                <a:solidFill>
                  <a:schemeClr val="tx2"/>
                </a:solidFill>
              </a:rPr>
              <a:t>Pitch: 4-7 </a:t>
            </a:r>
            <a:r>
              <a:rPr lang="da-DK" dirty="0" err="1">
                <a:solidFill>
                  <a:schemeClr val="tx2"/>
                </a:solidFill>
              </a:rPr>
              <a:t>different</a:t>
            </a:r>
            <a:r>
              <a:rPr lang="da-DK" dirty="0">
                <a:solidFill>
                  <a:schemeClr val="tx2"/>
                </a:solidFill>
              </a:rPr>
              <a:t> per </a:t>
            </a:r>
          </a:p>
          <a:p>
            <a:r>
              <a:rPr lang="da-DK" dirty="0">
                <a:solidFill>
                  <a:schemeClr val="tx2"/>
                </a:solidFill>
              </a:rPr>
              <a:t>diameter</a:t>
            </a:r>
          </a:p>
          <a:p>
            <a:r>
              <a:rPr lang="da-DK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5" name="Tekstboks 10"/>
          <p:cNvSpPr txBox="1"/>
          <p:nvPr/>
        </p:nvSpPr>
        <p:spPr>
          <a:xfrm>
            <a:off x="0" y="260648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2-blade </a:t>
            </a:r>
            <a:r>
              <a:rPr lang="da-DK" sz="2400" b="1" dirty="0" err="1">
                <a:solidFill>
                  <a:schemeClr val="bg1"/>
                </a:solidFill>
              </a:rPr>
              <a:t>Flexofold</a:t>
            </a:r>
            <a:r>
              <a:rPr lang="da-DK" sz="2400" b="1" dirty="0">
                <a:solidFill>
                  <a:schemeClr val="bg1"/>
                </a:solidFill>
              </a:rPr>
              <a:t> Classic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484" y="1527764"/>
            <a:ext cx="3131055" cy="4288136"/>
          </a:xfrm>
          <a:prstGeom prst="rect">
            <a:avLst/>
          </a:prstGeom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2736304" cy="4462919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81" t="31045" r="-1" b="29969"/>
          <a:stretch/>
        </p:blipFill>
        <p:spPr>
          <a:xfrm rot="10800000">
            <a:off x="2411760" y="4581128"/>
            <a:ext cx="2787522" cy="1035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E5D192-6550-4D4A-833A-D3C15596F64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exofold 3blade folding propeller, saildrive, folde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3" r="23526"/>
          <a:stretch/>
        </p:blipFill>
        <p:spPr bwMode="auto">
          <a:xfrm>
            <a:off x="685237" y="4356413"/>
            <a:ext cx="2533100" cy="137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-29716" y="5696665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pic>
        <p:nvPicPr>
          <p:cNvPr id="4098" name="Picture 2" descr="flexofold, 3-blade folding propeller, saildriv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94" y="1214370"/>
            <a:ext cx="2952328" cy="306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lexofold, 3blade, folding propeller, shaft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872104" y="1412776"/>
            <a:ext cx="2877425" cy="2958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exofold 3blade folding propeller, shaft, folded, low draf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8" r="20097"/>
          <a:stretch/>
        </p:blipFill>
        <p:spPr bwMode="auto">
          <a:xfrm>
            <a:off x="6076089" y="4338078"/>
            <a:ext cx="2469454" cy="1208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kstboks 12"/>
          <p:cNvSpPr txBox="1"/>
          <p:nvPr/>
        </p:nvSpPr>
        <p:spPr>
          <a:xfrm>
            <a:off x="3419872" y="1880685"/>
            <a:ext cx="3774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</a:rPr>
              <a:t>For </a:t>
            </a:r>
            <a:r>
              <a:rPr lang="da-DK" b="1" dirty="0" err="1">
                <a:solidFill>
                  <a:schemeClr val="tx2"/>
                </a:solidFill>
              </a:rPr>
              <a:t>saildrive</a:t>
            </a:r>
            <a:r>
              <a:rPr lang="da-DK" dirty="0">
                <a:solidFill>
                  <a:schemeClr val="tx2"/>
                </a:solidFill>
              </a:rPr>
              <a:t>: </a:t>
            </a:r>
          </a:p>
          <a:p>
            <a:r>
              <a:rPr lang="da-DK" dirty="0">
                <a:solidFill>
                  <a:schemeClr val="tx2"/>
                </a:solidFill>
              </a:rPr>
              <a:t>Diameter: 14-20”</a:t>
            </a:r>
          </a:p>
          <a:p>
            <a:r>
              <a:rPr lang="da-DK" dirty="0">
                <a:solidFill>
                  <a:schemeClr val="tx2"/>
                </a:solidFill>
              </a:rPr>
              <a:t>Pitch: 4-7 </a:t>
            </a:r>
            <a:r>
              <a:rPr lang="da-DK" dirty="0" err="1">
                <a:solidFill>
                  <a:schemeClr val="tx2"/>
                </a:solidFill>
              </a:rPr>
              <a:t>different</a:t>
            </a:r>
            <a:r>
              <a:rPr lang="da-DK" dirty="0">
                <a:solidFill>
                  <a:schemeClr val="tx2"/>
                </a:solidFill>
              </a:rPr>
              <a:t> per diameter</a:t>
            </a:r>
          </a:p>
          <a:p>
            <a:r>
              <a:rPr lang="da-DK" dirty="0">
                <a:solidFill>
                  <a:schemeClr val="tx2"/>
                </a:solidFill>
              </a:rPr>
              <a:t>100% fit with all </a:t>
            </a:r>
            <a:r>
              <a:rPr lang="da-DK" dirty="0" err="1">
                <a:solidFill>
                  <a:schemeClr val="tx2"/>
                </a:solidFill>
              </a:rPr>
              <a:t>saildrives</a:t>
            </a:r>
            <a:r>
              <a:rPr lang="da-DK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4" name="Tekstboks 13"/>
          <p:cNvSpPr txBox="1"/>
          <p:nvPr/>
        </p:nvSpPr>
        <p:spPr>
          <a:xfrm>
            <a:off x="2475689" y="3452741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b="1" dirty="0">
                <a:solidFill>
                  <a:schemeClr val="tx2"/>
                </a:solidFill>
              </a:rPr>
              <a:t>For </a:t>
            </a:r>
            <a:r>
              <a:rPr lang="da-DK" b="1" dirty="0" err="1">
                <a:solidFill>
                  <a:schemeClr val="tx2"/>
                </a:solidFill>
              </a:rPr>
              <a:t>shaft</a:t>
            </a:r>
            <a:r>
              <a:rPr lang="da-DK" dirty="0">
                <a:solidFill>
                  <a:schemeClr val="tx2"/>
                </a:solidFill>
              </a:rPr>
              <a:t>: </a:t>
            </a:r>
          </a:p>
          <a:p>
            <a:pPr algn="r"/>
            <a:r>
              <a:rPr lang="da-DK" dirty="0">
                <a:solidFill>
                  <a:schemeClr val="tx2"/>
                </a:solidFill>
              </a:rPr>
              <a:t>Diameter: 14-26”</a:t>
            </a:r>
          </a:p>
          <a:p>
            <a:pPr algn="r"/>
            <a:r>
              <a:rPr lang="da-DK" dirty="0">
                <a:solidFill>
                  <a:schemeClr val="tx2"/>
                </a:solidFill>
              </a:rPr>
              <a:t>Pitch: 4-7 </a:t>
            </a:r>
            <a:r>
              <a:rPr lang="da-DK" dirty="0" err="1">
                <a:solidFill>
                  <a:schemeClr val="tx2"/>
                </a:solidFill>
              </a:rPr>
              <a:t>different</a:t>
            </a:r>
            <a:r>
              <a:rPr lang="da-DK" dirty="0">
                <a:solidFill>
                  <a:schemeClr val="tx2"/>
                </a:solidFill>
              </a:rPr>
              <a:t> per diameter</a:t>
            </a:r>
          </a:p>
          <a:p>
            <a:pPr algn="r"/>
            <a:r>
              <a:rPr lang="da-DK" dirty="0">
                <a:solidFill>
                  <a:schemeClr val="tx2"/>
                </a:solidFill>
              </a:rPr>
              <a:t>100% </a:t>
            </a:r>
            <a:r>
              <a:rPr lang="da-DK" dirty="0" err="1">
                <a:solidFill>
                  <a:schemeClr val="tx2"/>
                </a:solidFill>
              </a:rPr>
              <a:t>fit</a:t>
            </a:r>
            <a:r>
              <a:rPr lang="da-DK" dirty="0">
                <a:solidFill>
                  <a:schemeClr val="tx2"/>
                </a:solidFill>
              </a:rPr>
              <a:t> on ISO/IMP/SAE </a:t>
            </a:r>
          </a:p>
        </p:txBody>
      </p:sp>
      <p:sp>
        <p:nvSpPr>
          <p:cNvPr id="17" name="Tekstboks 10"/>
          <p:cNvSpPr txBox="1"/>
          <p:nvPr/>
        </p:nvSpPr>
        <p:spPr>
          <a:xfrm>
            <a:off x="0" y="260648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3-blade </a:t>
            </a:r>
            <a:r>
              <a:rPr lang="da-DK" sz="2400" b="1" dirty="0" err="1">
                <a:solidFill>
                  <a:schemeClr val="bg1"/>
                </a:solidFill>
              </a:rPr>
              <a:t>Flexofold</a:t>
            </a:r>
            <a:r>
              <a:rPr lang="da-DK" sz="2400" b="1" dirty="0">
                <a:solidFill>
                  <a:schemeClr val="bg1"/>
                </a:solidFill>
              </a:rPr>
              <a:t> Classic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BD3323D-E482-4EE3-B46A-1C05F4923A2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pic>
        <p:nvPicPr>
          <p:cNvPr id="3074" name="Picture 2" descr="flexofold 4blade folding propeller, sha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4378"/>
            <a:ext cx="3580922" cy="416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kstboks 9"/>
          <p:cNvSpPr txBox="1"/>
          <p:nvPr/>
        </p:nvSpPr>
        <p:spPr>
          <a:xfrm>
            <a:off x="4932040" y="2132856"/>
            <a:ext cx="3672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</a:rPr>
              <a:t>For </a:t>
            </a:r>
            <a:r>
              <a:rPr lang="da-DK" b="1" dirty="0" err="1">
                <a:solidFill>
                  <a:schemeClr val="tx2"/>
                </a:solidFill>
              </a:rPr>
              <a:t>saildrive</a:t>
            </a:r>
            <a:r>
              <a:rPr lang="da-DK" dirty="0">
                <a:solidFill>
                  <a:schemeClr val="tx2"/>
                </a:solidFill>
              </a:rPr>
              <a:t>: </a:t>
            </a:r>
          </a:p>
          <a:p>
            <a:r>
              <a:rPr lang="da-DK" dirty="0">
                <a:solidFill>
                  <a:schemeClr val="tx2"/>
                </a:solidFill>
              </a:rPr>
              <a:t>Diameter: 15-20”</a:t>
            </a:r>
          </a:p>
          <a:p>
            <a:r>
              <a:rPr lang="da-DK" dirty="0">
                <a:solidFill>
                  <a:schemeClr val="tx2"/>
                </a:solidFill>
              </a:rPr>
              <a:t>Pitch: 4-7 </a:t>
            </a:r>
            <a:r>
              <a:rPr lang="da-DK" dirty="0" err="1">
                <a:solidFill>
                  <a:schemeClr val="tx2"/>
                </a:solidFill>
              </a:rPr>
              <a:t>different</a:t>
            </a:r>
            <a:r>
              <a:rPr lang="da-DK" dirty="0">
                <a:solidFill>
                  <a:schemeClr val="tx2"/>
                </a:solidFill>
              </a:rPr>
              <a:t> per diameter</a:t>
            </a:r>
          </a:p>
          <a:p>
            <a:r>
              <a:rPr lang="da-DK" dirty="0">
                <a:solidFill>
                  <a:schemeClr val="tx2"/>
                </a:solidFill>
              </a:rPr>
              <a:t>100% fit on all common </a:t>
            </a:r>
            <a:r>
              <a:rPr lang="da-DK" dirty="0" err="1">
                <a:solidFill>
                  <a:schemeClr val="tx2"/>
                </a:solidFill>
              </a:rPr>
              <a:t>saildrives</a:t>
            </a:r>
            <a:r>
              <a:rPr lang="da-DK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Tekstboks 11"/>
          <p:cNvSpPr txBox="1"/>
          <p:nvPr/>
        </p:nvSpPr>
        <p:spPr>
          <a:xfrm>
            <a:off x="4932040" y="3429000"/>
            <a:ext cx="36724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>
                <a:solidFill>
                  <a:schemeClr val="tx2"/>
                </a:solidFill>
              </a:rPr>
              <a:t>For </a:t>
            </a:r>
            <a:r>
              <a:rPr lang="da-DK" b="1" dirty="0" err="1">
                <a:solidFill>
                  <a:schemeClr val="tx2"/>
                </a:solidFill>
              </a:rPr>
              <a:t>shaft</a:t>
            </a:r>
            <a:r>
              <a:rPr lang="da-DK" dirty="0">
                <a:solidFill>
                  <a:schemeClr val="tx2"/>
                </a:solidFill>
              </a:rPr>
              <a:t>: </a:t>
            </a:r>
          </a:p>
          <a:p>
            <a:r>
              <a:rPr lang="da-DK" dirty="0">
                <a:solidFill>
                  <a:schemeClr val="tx2"/>
                </a:solidFill>
              </a:rPr>
              <a:t>Diameter: 15-27”</a:t>
            </a:r>
          </a:p>
          <a:p>
            <a:r>
              <a:rPr lang="da-DK" dirty="0">
                <a:solidFill>
                  <a:schemeClr val="tx2"/>
                </a:solidFill>
              </a:rPr>
              <a:t>Pitch: 4-7 </a:t>
            </a:r>
            <a:r>
              <a:rPr lang="da-DK" dirty="0" err="1">
                <a:solidFill>
                  <a:schemeClr val="tx2"/>
                </a:solidFill>
              </a:rPr>
              <a:t>different</a:t>
            </a:r>
            <a:r>
              <a:rPr lang="da-DK" dirty="0">
                <a:solidFill>
                  <a:schemeClr val="tx2"/>
                </a:solidFill>
              </a:rPr>
              <a:t> per diameter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100% </a:t>
            </a:r>
            <a:r>
              <a:rPr lang="da-DK" dirty="0" err="1">
                <a:solidFill>
                  <a:schemeClr val="tx2"/>
                </a:solidFill>
              </a:rPr>
              <a:t>fit</a:t>
            </a:r>
            <a:r>
              <a:rPr lang="da-DK" dirty="0">
                <a:solidFill>
                  <a:schemeClr val="tx2"/>
                </a:solidFill>
              </a:rPr>
              <a:t> on ISO/IMP/SAE</a:t>
            </a:r>
          </a:p>
        </p:txBody>
      </p:sp>
      <p:sp>
        <p:nvSpPr>
          <p:cNvPr id="13" name="Tekstboks 10"/>
          <p:cNvSpPr txBox="1"/>
          <p:nvPr/>
        </p:nvSpPr>
        <p:spPr>
          <a:xfrm>
            <a:off x="0" y="392131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4-blade </a:t>
            </a:r>
            <a:r>
              <a:rPr lang="da-DK" sz="2400" b="1" dirty="0" err="1">
                <a:solidFill>
                  <a:schemeClr val="bg1"/>
                </a:solidFill>
              </a:rPr>
              <a:t>Flexofold</a:t>
            </a:r>
            <a:r>
              <a:rPr lang="da-DK" sz="2400" b="1" dirty="0">
                <a:solidFill>
                  <a:schemeClr val="bg1"/>
                </a:solidFill>
              </a:rPr>
              <a:t> Classic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863E4-AD0A-418F-BAA6-08A6FB0ADD4E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6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4" t="18500" r="17341" b="12201"/>
          <a:stretch/>
        </p:blipFill>
        <p:spPr>
          <a:xfrm>
            <a:off x="4860032" y="1495609"/>
            <a:ext cx="3096344" cy="4257473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0" y="404664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The new Flexofold </a:t>
            </a:r>
            <a:r>
              <a:rPr lang="da-DK" sz="2400" b="1" dirty="0" err="1">
                <a:solidFill>
                  <a:schemeClr val="bg1"/>
                </a:solidFill>
              </a:rPr>
              <a:t>Composite</a:t>
            </a:r>
            <a:r>
              <a:rPr lang="da-DK" sz="2400" b="1" dirty="0">
                <a:solidFill>
                  <a:schemeClr val="bg1"/>
                </a:solidFill>
              </a:rPr>
              <a:t> Propeller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75" y="3773082"/>
            <a:ext cx="2966288" cy="1980000"/>
          </a:xfrm>
          <a:prstGeom prst="rect">
            <a:avLst/>
          </a:prstGeom>
          <a:effectLst>
            <a:outerShdw blurRad="12700" dist="50800" algn="ctr" rotWithShape="0">
              <a:srgbClr val="000000">
                <a:alpha val="43137"/>
              </a:srgbClr>
            </a:outerShdw>
            <a:softEdge rad="50800"/>
          </a:effectLst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13" y="1659947"/>
            <a:ext cx="2966288" cy="1980000"/>
          </a:xfrm>
          <a:prstGeom prst="rect">
            <a:avLst/>
          </a:prstGeom>
          <a:effectLst>
            <a:outerShdw blurRad="12700" dist="50800" algn="ctr" rotWithShape="0">
              <a:srgbClr val="000000">
                <a:alpha val="43137"/>
              </a:srgbClr>
            </a:outerShdw>
            <a:softEdge rad="508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6F6E6-9DD0-4B1A-AF15-BFBF05830778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4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0" t="-16192" r="8357" b="16192"/>
          <a:stretch/>
        </p:blipFill>
        <p:spPr>
          <a:xfrm>
            <a:off x="251520" y="-243408"/>
            <a:ext cx="8648412" cy="6188140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0" y="404664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The new Flexofold </a:t>
            </a:r>
            <a:r>
              <a:rPr lang="da-DK" sz="2400" b="1" dirty="0" err="1">
                <a:solidFill>
                  <a:schemeClr val="bg1"/>
                </a:solidFill>
              </a:rPr>
              <a:t>Composite</a:t>
            </a:r>
            <a:r>
              <a:rPr lang="da-DK" sz="2400" b="1" dirty="0">
                <a:solidFill>
                  <a:schemeClr val="bg1"/>
                </a:solidFill>
              </a:rPr>
              <a:t> Propeller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34" name="Billed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095" y="1715289"/>
            <a:ext cx="1081398" cy="1868656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grpSp>
        <p:nvGrpSpPr>
          <p:cNvPr id="43" name="Gruppe 42"/>
          <p:cNvGrpSpPr/>
          <p:nvPr/>
        </p:nvGrpSpPr>
        <p:grpSpPr>
          <a:xfrm>
            <a:off x="3052685" y="2103093"/>
            <a:ext cx="1810962" cy="1713346"/>
            <a:chOff x="620015" y="799281"/>
            <a:chExt cx="3107106" cy="3112889"/>
          </a:xfrm>
          <a:effectLst>
            <a:outerShdw sx="1000" sy="1000" algn="ctr" rotWithShape="0">
              <a:srgbClr val="000000"/>
            </a:outerShdw>
            <a:reflection endPos="0" dir="5400000" sy="-100000" algn="bl" rotWithShape="0"/>
          </a:effectLst>
        </p:grpSpPr>
        <p:sp>
          <p:nvSpPr>
            <p:cNvPr id="44" name="Afrundet rektangel 43"/>
            <p:cNvSpPr/>
            <p:nvPr/>
          </p:nvSpPr>
          <p:spPr>
            <a:xfrm>
              <a:off x="918809" y="799281"/>
              <a:ext cx="2808312" cy="1863009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sx="1000" sy="1000" algn="ctr" rotWithShape="0">
                <a:srgbClr val="000000"/>
              </a:outerShdw>
              <a:reflection blurRad="127000" stA="30000" endPos="250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5" name="Billede 4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9" t="15486" r="11278" b="14642"/>
            <a:stretch/>
          </p:blipFill>
          <p:spPr>
            <a:xfrm>
              <a:off x="1146809" y="1078114"/>
              <a:ext cx="2347657" cy="1224136"/>
            </a:xfrm>
            <a:prstGeom prst="rect">
              <a:avLst/>
            </a:prstGeom>
          </p:spPr>
        </p:pic>
        <p:pic>
          <p:nvPicPr>
            <p:cNvPr id="46" name="Picture 4" descr="Billedresultat for award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9695">
              <a:off x="620015" y="1971841"/>
              <a:ext cx="1053586" cy="1940329"/>
            </a:xfrm>
            <a:prstGeom prst="rect">
              <a:avLst/>
            </a:prstGeom>
            <a:noFill/>
            <a:effectLst>
              <a:reflection blurRad="127000" stA="30000" endPos="25000" dist="508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9FFD050-02FB-4667-AD68-46F4365EB174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8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Billede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758" y="1354947"/>
            <a:ext cx="2723688" cy="3730226"/>
          </a:xfrm>
          <a:prstGeom prst="rect">
            <a:avLst/>
          </a:prstGeom>
        </p:spPr>
      </p:pic>
      <p:pic>
        <p:nvPicPr>
          <p:cNvPr id="58" name="Picture 2" descr="flexofold, 3-blade folding propeller, sail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975" y="2685679"/>
            <a:ext cx="3231897" cy="3359826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kstboks 18"/>
          <p:cNvSpPr txBox="1"/>
          <p:nvPr/>
        </p:nvSpPr>
        <p:spPr>
          <a:xfrm>
            <a:off x="5673033" y="5455931"/>
            <a:ext cx="4283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Ni/Al/Bronze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6905842" y="4056463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Special </a:t>
            </a:r>
            <a:r>
              <a:rPr lang="da-DK" sz="1600" dirty="0" err="1">
                <a:solidFill>
                  <a:schemeClr val="tx2"/>
                </a:solidFill>
              </a:rPr>
              <a:t>inner</a:t>
            </a:r>
            <a:r>
              <a:rPr lang="da-DK" sz="1600" dirty="0">
                <a:solidFill>
                  <a:schemeClr val="tx2"/>
                </a:solidFill>
              </a:rPr>
              <a:t> hub for </a:t>
            </a:r>
          </a:p>
          <a:p>
            <a:r>
              <a:rPr lang="da-DK" sz="1600" dirty="0" err="1">
                <a:solidFill>
                  <a:schemeClr val="tx2"/>
                </a:solidFill>
              </a:rPr>
              <a:t>protection</a:t>
            </a:r>
            <a:r>
              <a:rPr lang="da-DK" sz="1600" dirty="0">
                <a:solidFill>
                  <a:schemeClr val="tx2"/>
                </a:solidFill>
              </a:rPr>
              <a:t> of </a:t>
            </a:r>
            <a:r>
              <a:rPr lang="da-DK" sz="1600" dirty="0" err="1">
                <a:solidFill>
                  <a:schemeClr val="tx2"/>
                </a:solidFill>
              </a:rPr>
              <a:t>saildrive</a:t>
            </a:r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dirty="0">
                <a:solidFill>
                  <a:schemeClr val="tx2"/>
                </a:solidFill>
              </a:rPr>
              <a:t>and propeller  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911048" y="2029838"/>
            <a:ext cx="40324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Double </a:t>
            </a:r>
            <a:r>
              <a:rPr lang="da-DK" sz="1600" dirty="0" err="1">
                <a:solidFill>
                  <a:schemeClr val="tx2"/>
                </a:solidFill>
              </a:rPr>
              <a:t>helical</a:t>
            </a:r>
            <a:r>
              <a:rPr lang="da-DK" sz="1600" dirty="0">
                <a:solidFill>
                  <a:schemeClr val="tx2"/>
                </a:solidFill>
              </a:rPr>
              <a:t> gearing</a:t>
            </a:r>
          </a:p>
        </p:txBody>
      </p:sp>
      <p:sp>
        <p:nvSpPr>
          <p:cNvPr id="24" name="Tekstboks 23"/>
          <p:cNvSpPr txBox="1"/>
          <p:nvPr/>
        </p:nvSpPr>
        <p:spPr>
          <a:xfrm>
            <a:off x="905648" y="3050783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Strong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shock</a:t>
            </a:r>
            <a:r>
              <a:rPr lang="da-DK" sz="1600" dirty="0">
                <a:solidFill>
                  <a:schemeClr val="tx2"/>
                </a:solidFill>
              </a:rPr>
              <a:t> absorbers</a:t>
            </a:r>
          </a:p>
        </p:txBody>
      </p:sp>
      <p:sp>
        <p:nvSpPr>
          <p:cNvPr id="25" name="Tekstboks 24"/>
          <p:cNvSpPr txBox="1"/>
          <p:nvPr/>
        </p:nvSpPr>
        <p:spPr>
          <a:xfrm>
            <a:off x="5669760" y="5194761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100% test of </a:t>
            </a:r>
            <a:r>
              <a:rPr lang="da-DK" sz="1600" dirty="0" err="1">
                <a:solidFill>
                  <a:schemeClr val="tx2"/>
                </a:solidFill>
              </a:rPr>
              <a:t>dynamic</a:t>
            </a:r>
            <a:r>
              <a:rPr lang="da-DK" sz="1600" dirty="0">
                <a:solidFill>
                  <a:schemeClr val="tx2"/>
                </a:solidFill>
              </a:rPr>
              <a:t> balance </a:t>
            </a:r>
          </a:p>
        </p:txBody>
      </p:sp>
      <p:sp>
        <p:nvSpPr>
          <p:cNvPr id="27" name="Tekstboks 26"/>
          <p:cNvSpPr txBox="1"/>
          <p:nvPr/>
        </p:nvSpPr>
        <p:spPr>
          <a:xfrm>
            <a:off x="911048" y="528665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Closed</a:t>
            </a:r>
            <a:r>
              <a:rPr lang="da-DK" sz="1600" dirty="0">
                <a:solidFill>
                  <a:schemeClr val="tx2"/>
                </a:solidFill>
              </a:rPr>
              <a:t> gearing</a:t>
            </a:r>
          </a:p>
        </p:txBody>
      </p:sp>
      <p:grpSp>
        <p:nvGrpSpPr>
          <p:cNvPr id="28" name="Gruppe 27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29" name="Billede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30" name="Billed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31" name="Tekstboks 30"/>
          <p:cNvSpPr txBox="1"/>
          <p:nvPr/>
        </p:nvSpPr>
        <p:spPr>
          <a:xfrm>
            <a:off x="905648" y="169128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Efficient</a:t>
            </a:r>
            <a:r>
              <a:rPr lang="da-DK" sz="1600" dirty="0">
                <a:solidFill>
                  <a:schemeClr val="tx2"/>
                </a:solidFill>
              </a:rPr>
              <a:t> / </a:t>
            </a:r>
            <a:r>
              <a:rPr lang="da-DK" sz="1600" dirty="0" err="1">
                <a:solidFill>
                  <a:schemeClr val="tx2"/>
                </a:solidFill>
              </a:rPr>
              <a:t>twisted</a:t>
            </a:r>
            <a:r>
              <a:rPr lang="da-DK" sz="1600" dirty="0">
                <a:solidFill>
                  <a:schemeClr val="tx2"/>
                </a:solidFill>
              </a:rPr>
              <a:t> blade profile</a:t>
            </a:r>
          </a:p>
        </p:txBody>
      </p:sp>
      <p:sp>
        <p:nvSpPr>
          <p:cNvPr id="32" name="Tekstboks 31"/>
          <p:cNvSpPr txBox="1"/>
          <p:nvPr/>
        </p:nvSpPr>
        <p:spPr>
          <a:xfrm>
            <a:off x="905648" y="4133407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Water </a:t>
            </a:r>
            <a:r>
              <a:rPr lang="da-DK" sz="1600" dirty="0" err="1">
                <a:solidFill>
                  <a:schemeClr val="tx2"/>
                </a:solidFill>
              </a:rPr>
              <a:t>lubricated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33" name="Tekstboks 32"/>
          <p:cNvSpPr txBox="1"/>
          <p:nvPr/>
        </p:nvSpPr>
        <p:spPr>
          <a:xfrm>
            <a:off x="905648" y="3404374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Only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few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moving</a:t>
            </a:r>
            <a:r>
              <a:rPr lang="da-DK" sz="1600" dirty="0">
                <a:solidFill>
                  <a:schemeClr val="tx2"/>
                </a:solidFill>
              </a:rPr>
              <a:t> parts</a:t>
            </a:r>
          </a:p>
        </p:txBody>
      </p:sp>
      <p:cxnSp>
        <p:nvCxnSpPr>
          <p:cNvPr id="35" name="Vinklet forbindelse 34"/>
          <p:cNvCxnSpPr/>
          <p:nvPr/>
        </p:nvCxnSpPr>
        <p:spPr>
          <a:xfrm>
            <a:off x="2985521" y="2218704"/>
            <a:ext cx="3170655" cy="706240"/>
          </a:xfrm>
          <a:prstGeom prst="bentConnector3">
            <a:avLst>
              <a:gd name="adj1" fmla="val 63060"/>
            </a:avLst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Vinklet forbindelse 44"/>
          <p:cNvCxnSpPr/>
          <p:nvPr/>
        </p:nvCxnSpPr>
        <p:spPr>
          <a:xfrm rot="10800000" flipV="1">
            <a:off x="2321775" y="4906729"/>
            <a:ext cx="1409644" cy="549202"/>
          </a:xfrm>
          <a:prstGeom prst="bentConnector3">
            <a:avLst>
              <a:gd name="adj1" fmla="val -180"/>
            </a:avLst>
          </a:prstGeom>
          <a:ln w="12700">
            <a:solidFill>
              <a:schemeClr val="tx2"/>
            </a:solidFill>
            <a:headEnd type="triangl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kstboks 74"/>
          <p:cNvSpPr txBox="1"/>
          <p:nvPr/>
        </p:nvSpPr>
        <p:spPr>
          <a:xfrm>
            <a:off x="905648" y="2364706"/>
            <a:ext cx="27402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Special tapered </a:t>
            </a:r>
            <a:r>
              <a:rPr lang="da-DK" sz="1600" dirty="0" err="1">
                <a:solidFill>
                  <a:schemeClr val="tx2"/>
                </a:solidFill>
              </a:rPr>
              <a:t>locking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screws</a:t>
            </a:r>
            <a:endParaRPr lang="da-DK" sz="1600" dirty="0">
              <a:solidFill>
                <a:schemeClr val="tx2"/>
              </a:solidFill>
            </a:endParaRPr>
          </a:p>
        </p:txBody>
      </p:sp>
      <p:cxnSp>
        <p:nvCxnSpPr>
          <p:cNvPr id="82" name="Vinklet forbindelse 81"/>
          <p:cNvCxnSpPr>
            <a:stCxn id="75" idx="3"/>
          </p:cNvCxnSpPr>
          <p:nvPr/>
        </p:nvCxnSpPr>
        <p:spPr>
          <a:xfrm>
            <a:off x="3645895" y="2533983"/>
            <a:ext cx="2355274" cy="548322"/>
          </a:xfrm>
          <a:prstGeom prst="bentConnector3">
            <a:avLst>
              <a:gd name="adj1" fmla="val 50000"/>
            </a:avLst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Lige pilforbindelse 88"/>
          <p:cNvCxnSpPr/>
          <p:nvPr/>
        </p:nvCxnSpPr>
        <p:spPr>
          <a:xfrm>
            <a:off x="3645895" y="1860561"/>
            <a:ext cx="2179014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Lige pilforbindelse 91"/>
          <p:cNvCxnSpPr/>
          <p:nvPr/>
        </p:nvCxnSpPr>
        <p:spPr>
          <a:xfrm flipH="1">
            <a:off x="4427984" y="5642420"/>
            <a:ext cx="1206534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Vinklet forbindelse 98"/>
          <p:cNvCxnSpPr/>
          <p:nvPr/>
        </p:nvCxnSpPr>
        <p:spPr>
          <a:xfrm>
            <a:off x="2957876" y="3596683"/>
            <a:ext cx="688019" cy="459780"/>
          </a:xfrm>
          <a:prstGeom prst="bentConnector3">
            <a:avLst>
              <a:gd name="adj1" fmla="val 100152"/>
            </a:avLst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Vinklet forbindelse 100"/>
          <p:cNvCxnSpPr/>
          <p:nvPr/>
        </p:nvCxnSpPr>
        <p:spPr>
          <a:xfrm>
            <a:off x="3043214" y="3226670"/>
            <a:ext cx="1168746" cy="829793"/>
          </a:xfrm>
          <a:prstGeom prst="bentConnector3">
            <a:avLst>
              <a:gd name="adj1" fmla="val 100190"/>
            </a:avLst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Lige pilforbindelse 115"/>
          <p:cNvCxnSpPr/>
          <p:nvPr/>
        </p:nvCxnSpPr>
        <p:spPr>
          <a:xfrm>
            <a:off x="2529490" y="4316162"/>
            <a:ext cx="890382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Lige pilforbindelse 121"/>
          <p:cNvCxnSpPr/>
          <p:nvPr/>
        </p:nvCxnSpPr>
        <p:spPr>
          <a:xfrm flipH="1">
            <a:off x="4572000" y="5364038"/>
            <a:ext cx="1062518" cy="0"/>
          </a:xfrm>
          <a:prstGeom prst="straightConnector1">
            <a:avLst/>
          </a:prstGeom>
          <a:ln w="12700">
            <a:solidFill>
              <a:schemeClr val="tx2"/>
            </a:solidFill>
            <a:headEnd type="oval" w="sm" len="sm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Vinklet forbindelse 123"/>
          <p:cNvCxnSpPr/>
          <p:nvPr/>
        </p:nvCxnSpPr>
        <p:spPr>
          <a:xfrm rot="16200000" flipH="1">
            <a:off x="6585333" y="3869839"/>
            <a:ext cx="570744" cy="114202"/>
          </a:xfrm>
          <a:prstGeom prst="bentConnector3">
            <a:avLst>
              <a:gd name="adj1" fmla="val 99296"/>
            </a:avLst>
          </a:prstGeom>
          <a:ln w="12700">
            <a:solidFill>
              <a:schemeClr val="tx2"/>
            </a:solidFill>
            <a:headEnd type="triangle" w="med" len="med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kstboks 33"/>
          <p:cNvSpPr txBox="1"/>
          <p:nvPr/>
        </p:nvSpPr>
        <p:spPr>
          <a:xfrm>
            <a:off x="0" y="404664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Technical </a:t>
            </a:r>
            <a:r>
              <a:rPr lang="da-DK" sz="2400" b="1" dirty="0" err="1">
                <a:solidFill>
                  <a:schemeClr val="bg1"/>
                </a:solidFill>
              </a:rPr>
              <a:t>USP´s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37768E5-0AC8-49DE-B264-47BD310EFA2F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flexofold, 3-blade folding propeller, sail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459219" cy="3596146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476672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 err="1">
                <a:solidFill>
                  <a:schemeClr val="bg1"/>
                </a:solidFill>
              </a:rPr>
              <a:t>USP´s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7204725"/>
              </p:ext>
            </p:extLst>
          </p:nvPr>
        </p:nvGraphicFramePr>
        <p:xfrm>
          <a:off x="-468560" y="1326150"/>
          <a:ext cx="6632211" cy="4756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CD144FFB-8543-422F-B02E-7A7AAD998950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pic>
        <p:nvPicPr>
          <p:cNvPr id="10" name="Billed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 b="6425"/>
          <a:stretch/>
        </p:blipFill>
        <p:spPr>
          <a:xfrm>
            <a:off x="-14064" y="-140504"/>
            <a:ext cx="9158064" cy="5780781"/>
          </a:xfrm>
          <a:prstGeom prst="rect">
            <a:avLst/>
          </a:prstGeom>
          <a:effectLst>
            <a:reflection stA="95000" endPos="10000" dir="5400000" sy="-100000" algn="bl" rotWithShape="0"/>
          </a:effectLst>
        </p:spPr>
      </p:pic>
      <p:sp>
        <p:nvSpPr>
          <p:cNvPr id="3" name="Tekstboks 2"/>
          <p:cNvSpPr txBox="1"/>
          <p:nvPr/>
        </p:nvSpPr>
        <p:spPr>
          <a:xfrm>
            <a:off x="3779912" y="2132856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3 </a:t>
            </a:r>
            <a:r>
              <a:rPr lang="da-DK" dirty="0" err="1">
                <a:solidFill>
                  <a:schemeClr val="tx2"/>
                </a:solidFill>
              </a:rPr>
              <a:t>year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product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warranty</a:t>
            </a:r>
            <a:endParaRPr lang="da-DK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Product </a:t>
            </a:r>
            <a:r>
              <a:rPr lang="da-DK" dirty="0" err="1">
                <a:solidFill>
                  <a:schemeClr val="tx2"/>
                </a:solidFill>
              </a:rPr>
              <a:t>life</a:t>
            </a:r>
            <a:r>
              <a:rPr lang="da-DK" dirty="0">
                <a:solidFill>
                  <a:schemeClr val="tx2"/>
                </a:solidFill>
              </a:rPr>
              <a:t> time </a:t>
            </a:r>
            <a:r>
              <a:rPr lang="da-DK" dirty="0" err="1">
                <a:solidFill>
                  <a:schemeClr val="tx2"/>
                </a:solidFill>
              </a:rPr>
              <a:t>warranty</a:t>
            </a:r>
            <a:r>
              <a:rPr lang="da-DK" dirty="0">
                <a:solidFill>
                  <a:schemeClr val="tx2"/>
                </a:solidFill>
              </a:rPr>
              <a:t> on </a:t>
            </a:r>
            <a:r>
              <a:rPr lang="da-DK" dirty="0" err="1">
                <a:solidFill>
                  <a:schemeClr val="tx2"/>
                </a:solidFill>
              </a:rPr>
              <a:t>shock</a:t>
            </a:r>
            <a:r>
              <a:rPr lang="da-DK" dirty="0">
                <a:solidFill>
                  <a:schemeClr val="tx2"/>
                </a:solidFill>
              </a:rPr>
              <a:t> absorbers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100% test of </a:t>
            </a:r>
            <a:r>
              <a:rPr lang="da-DK" dirty="0" err="1">
                <a:solidFill>
                  <a:schemeClr val="tx2"/>
                </a:solidFill>
              </a:rPr>
              <a:t>dynamic</a:t>
            </a:r>
            <a:r>
              <a:rPr lang="da-DK" dirty="0">
                <a:solidFill>
                  <a:schemeClr val="tx2"/>
                </a:solidFill>
              </a:rPr>
              <a:t> balance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100% </a:t>
            </a:r>
            <a:r>
              <a:rPr lang="da-DK" dirty="0" err="1">
                <a:solidFill>
                  <a:schemeClr val="tx2"/>
                </a:solidFill>
              </a:rPr>
              <a:t>following</a:t>
            </a:r>
            <a:r>
              <a:rPr lang="da-DK" dirty="0">
                <a:solidFill>
                  <a:schemeClr val="tx2"/>
                </a:solidFill>
              </a:rPr>
              <a:t> the ISO, IMP and SAE standards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100% fit with all common </a:t>
            </a:r>
            <a:r>
              <a:rPr lang="da-DK" dirty="0" err="1">
                <a:solidFill>
                  <a:schemeClr val="tx2"/>
                </a:solidFill>
              </a:rPr>
              <a:t>saildrives</a:t>
            </a:r>
            <a:endParaRPr lang="da-DK" dirty="0">
              <a:solidFill>
                <a:schemeClr val="tx2"/>
              </a:solidFill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-15870" y="372984"/>
            <a:ext cx="9158064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Flexofold </a:t>
            </a:r>
            <a:r>
              <a:rPr lang="da-DK" sz="2400" b="1" dirty="0" err="1">
                <a:solidFill>
                  <a:schemeClr val="bg1"/>
                </a:solidFill>
              </a:rPr>
              <a:t>warranty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664">
            <a:off x="1929146" y="1878037"/>
            <a:ext cx="1743699" cy="17436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DC52459-789C-4995-ACF6-64B20036B53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9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e 9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11" name="Billed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12" name="Billed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80"/>
          <a:stretch/>
        </p:blipFill>
        <p:spPr>
          <a:xfrm>
            <a:off x="0" y="-387424"/>
            <a:ext cx="9144000" cy="5847433"/>
          </a:xfrm>
          <a:prstGeom prst="rect">
            <a:avLst/>
          </a:prstGeom>
          <a:effectLst>
            <a:reflection stA="95000" endPos="10000" dir="5400000" sy="-100000" algn="bl" rotWithShape="0"/>
          </a:effectLst>
        </p:spPr>
      </p:pic>
      <p:sp>
        <p:nvSpPr>
          <p:cNvPr id="14" name="Tekstboks 10"/>
          <p:cNvSpPr txBox="1"/>
          <p:nvPr/>
        </p:nvSpPr>
        <p:spPr>
          <a:xfrm>
            <a:off x="0" y="2704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Independent tests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5220072" y="1130300"/>
            <a:ext cx="3390528" cy="4178680"/>
            <a:chOff x="5379614" y="1510127"/>
            <a:chExt cx="2977281" cy="3922245"/>
          </a:xfrm>
        </p:grpSpPr>
        <p:pic>
          <p:nvPicPr>
            <p:cNvPr id="1028" name="Picture 4" descr="propeller test, Seglen, flexofold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7108">
              <a:off x="5379614" y="1510127"/>
              <a:ext cx="2977281" cy="392224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flexofold.com/upload_dir/pics/Reference-Logos/g_segeln_tipp.gif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2771">
              <a:off x="5678657" y="1590070"/>
              <a:ext cx="190500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 Propeller test, Yachting Monthly, flexofold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44043">
            <a:off x="2356961" y="1071275"/>
            <a:ext cx="3180922" cy="445329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7F0CFA-CA83-43C7-93EB-7441B039AE81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0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e 7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9" name="Billed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1" r="703" b="14561"/>
          <a:stretch/>
        </p:blipFill>
        <p:spPr>
          <a:xfrm>
            <a:off x="0" y="2679"/>
            <a:ext cx="9144000" cy="5885462"/>
          </a:xfrm>
          <a:prstGeom prst="rect">
            <a:avLst/>
          </a:prstGeom>
          <a:effectLst>
            <a:reflection stA="90000" endPos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" t="10882" r="65175" b="39132"/>
          <a:stretch/>
        </p:blipFill>
        <p:spPr bwMode="auto">
          <a:xfrm>
            <a:off x="2771800" y="193992"/>
            <a:ext cx="3055935" cy="307567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8" t="17496" r="7449" b="33647"/>
          <a:stretch/>
        </p:blipFill>
        <p:spPr bwMode="auto">
          <a:xfrm>
            <a:off x="5827735" y="178392"/>
            <a:ext cx="3140279" cy="3106878"/>
          </a:xfrm>
          <a:prstGeom prst="rect">
            <a:avLst/>
          </a:prstGeom>
          <a:noFill/>
          <a:ln>
            <a:noFill/>
          </a:ln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198139-5633-4872-B4EE-335BACAC90D5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27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7" t="39759" r="41950" b="7847"/>
          <a:stretch/>
        </p:blipFill>
        <p:spPr bwMode="auto">
          <a:xfrm>
            <a:off x="854013" y="1484784"/>
            <a:ext cx="7373679" cy="4671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0" y="332656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Location of </a:t>
            </a:r>
            <a:r>
              <a:rPr lang="da-DK" sz="2400" b="1" dirty="0" err="1">
                <a:solidFill>
                  <a:schemeClr val="bg1"/>
                </a:solidFill>
              </a:rPr>
              <a:t>production</a:t>
            </a:r>
            <a:r>
              <a:rPr lang="da-DK" sz="2400" b="1" dirty="0">
                <a:solidFill>
                  <a:schemeClr val="bg1"/>
                </a:solidFill>
              </a:rPr>
              <a:t> </a:t>
            </a:r>
            <a:r>
              <a:rPr lang="da-DK" sz="2400" b="1" dirty="0" err="1">
                <a:solidFill>
                  <a:schemeClr val="bg1"/>
                </a:solidFill>
              </a:rPr>
              <a:t>facilities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4" name="Ellipse 3"/>
          <p:cNvSpPr/>
          <p:nvPr/>
        </p:nvSpPr>
        <p:spPr>
          <a:xfrm>
            <a:off x="5551498" y="1734675"/>
            <a:ext cx="3168352" cy="3168352"/>
          </a:xfrm>
          <a:prstGeom prst="ellipse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028" name="Picture 4" descr="Map of denmark with shadow vector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9" t="16945" r="32441" b="16697"/>
          <a:stretch/>
        </p:blipFill>
        <p:spPr bwMode="auto">
          <a:xfrm>
            <a:off x="6176494" y="2082139"/>
            <a:ext cx="1918360" cy="218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6021618" y="4170371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Vejle, Denmark</a:t>
            </a:r>
          </a:p>
        </p:txBody>
      </p:sp>
      <p:sp>
        <p:nvSpPr>
          <p:cNvPr id="14" name="Bue 13"/>
          <p:cNvSpPr/>
          <p:nvPr/>
        </p:nvSpPr>
        <p:spPr>
          <a:xfrm>
            <a:off x="3275856" y="2132856"/>
            <a:ext cx="3528391" cy="2973618"/>
          </a:xfrm>
          <a:prstGeom prst="arc">
            <a:avLst>
              <a:gd name="adj1" fmla="val 12998272"/>
              <a:gd name="adj2" fmla="val 21285949"/>
            </a:avLst>
          </a:prstGeom>
          <a:ln w="22225">
            <a:solidFill>
              <a:srgbClr val="C00000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D3CC47-0CD5-481B-81DE-96E58B2FA2A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476672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Factory shipping - </a:t>
            </a:r>
            <a:r>
              <a:rPr lang="da-DK" sz="2400" b="1" dirty="0" err="1">
                <a:solidFill>
                  <a:schemeClr val="bg1"/>
                </a:solidFill>
              </a:rPr>
              <a:t>worldwide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r>
              <a:rPr lang="da-DK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074" name="Picture 2" descr="Billedresultat for world map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64" y="1691570"/>
            <a:ext cx="8646071" cy="429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ue 1"/>
          <p:cNvSpPr/>
          <p:nvPr/>
        </p:nvSpPr>
        <p:spPr>
          <a:xfrm>
            <a:off x="2807497" y="2132856"/>
            <a:ext cx="5508919" cy="6461597"/>
          </a:xfrm>
          <a:prstGeom prst="arc">
            <a:avLst>
              <a:gd name="adj1" fmla="val 14885840"/>
              <a:gd name="adj2" fmla="val 21186103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Bue 9"/>
          <p:cNvSpPr/>
          <p:nvPr/>
        </p:nvSpPr>
        <p:spPr>
          <a:xfrm>
            <a:off x="4028622" y="2420887"/>
            <a:ext cx="975226" cy="1417638"/>
          </a:xfrm>
          <a:prstGeom prst="arc">
            <a:avLst>
              <a:gd name="adj1" fmla="val 15662479"/>
              <a:gd name="adj2" fmla="val 20810705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Bue 11"/>
          <p:cNvSpPr/>
          <p:nvPr/>
        </p:nvSpPr>
        <p:spPr>
          <a:xfrm>
            <a:off x="3923928" y="2420888"/>
            <a:ext cx="1008112" cy="5472607"/>
          </a:xfrm>
          <a:prstGeom prst="arc">
            <a:avLst>
              <a:gd name="adj1" fmla="val 16176840"/>
              <a:gd name="adj2" fmla="val 61997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Bue 12"/>
          <p:cNvSpPr/>
          <p:nvPr/>
        </p:nvSpPr>
        <p:spPr>
          <a:xfrm flipH="1">
            <a:off x="2051720" y="2227387"/>
            <a:ext cx="2880320" cy="1417637"/>
          </a:xfrm>
          <a:prstGeom prst="arc">
            <a:avLst>
              <a:gd name="adj1" fmla="val 12515470"/>
              <a:gd name="adj2" fmla="val 61997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Bue 13"/>
          <p:cNvSpPr/>
          <p:nvPr/>
        </p:nvSpPr>
        <p:spPr>
          <a:xfrm flipH="1">
            <a:off x="4283968" y="2420888"/>
            <a:ext cx="432048" cy="564642"/>
          </a:xfrm>
          <a:prstGeom prst="arc">
            <a:avLst>
              <a:gd name="adj1" fmla="val 16578315"/>
              <a:gd name="adj2" fmla="val 61997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Bue 17"/>
          <p:cNvSpPr/>
          <p:nvPr/>
        </p:nvSpPr>
        <p:spPr>
          <a:xfrm flipH="1">
            <a:off x="2558530" y="2420888"/>
            <a:ext cx="4088755" cy="3334891"/>
          </a:xfrm>
          <a:prstGeom prst="arc">
            <a:avLst>
              <a:gd name="adj1" fmla="val 16578315"/>
              <a:gd name="adj2" fmla="val 61997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Bue 18"/>
          <p:cNvSpPr/>
          <p:nvPr/>
        </p:nvSpPr>
        <p:spPr>
          <a:xfrm>
            <a:off x="1979913" y="2420888"/>
            <a:ext cx="5544415" cy="2492897"/>
          </a:xfrm>
          <a:prstGeom prst="arc">
            <a:avLst>
              <a:gd name="adj1" fmla="val 14885840"/>
              <a:gd name="adj2" fmla="val 21231506"/>
            </a:avLst>
          </a:prstGeom>
          <a:ln w="127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38AEAE-0CFC-4797-9134-F837D73429C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476672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 err="1">
                <a:solidFill>
                  <a:schemeClr val="bg1"/>
                </a:solidFill>
              </a:rPr>
              <a:t>Our</a:t>
            </a:r>
            <a:r>
              <a:rPr lang="da-DK" sz="2400" b="1" dirty="0">
                <a:solidFill>
                  <a:schemeClr val="bg1"/>
                </a:solidFill>
              </a:rPr>
              <a:t> </a:t>
            </a:r>
            <a:r>
              <a:rPr lang="da-DK" sz="2400" b="1" dirty="0" err="1">
                <a:solidFill>
                  <a:schemeClr val="bg1"/>
                </a:solidFill>
              </a:rPr>
              <a:t>Boatyard</a:t>
            </a:r>
            <a:r>
              <a:rPr lang="da-DK" sz="2400" b="1" dirty="0">
                <a:solidFill>
                  <a:schemeClr val="bg1"/>
                </a:solidFill>
              </a:rPr>
              <a:t> </a:t>
            </a:r>
            <a:r>
              <a:rPr lang="da-DK" sz="2400" b="1" dirty="0" err="1">
                <a:solidFill>
                  <a:schemeClr val="bg1"/>
                </a:solidFill>
              </a:rPr>
              <a:t>coustomers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grpSp>
        <p:nvGrpSpPr>
          <p:cNvPr id="10" name="Gruppe 9"/>
          <p:cNvGrpSpPr/>
          <p:nvPr/>
        </p:nvGrpSpPr>
        <p:grpSpPr>
          <a:xfrm>
            <a:off x="3257416" y="2352213"/>
            <a:ext cx="2808312" cy="1537527"/>
            <a:chOff x="3200229" y="1671065"/>
            <a:chExt cx="2808312" cy="1537527"/>
          </a:xfrm>
        </p:grpSpPr>
        <p:sp>
          <p:nvSpPr>
            <p:cNvPr id="12" name="Rektangel 11"/>
            <p:cNvSpPr/>
            <p:nvPr/>
          </p:nvSpPr>
          <p:spPr>
            <a:xfrm>
              <a:off x="3200229" y="1671065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3331453" y="1919547"/>
              <a:ext cx="2478128" cy="1015663"/>
            </a:xfrm>
            <a:prstGeom prst="rect">
              <a:avLst/>
            </a:prstGeom>
            <a:noFill/>
            <a:scene3d>
              <a:camera prst="orthographicFront">
                <a:rot lat="0" lon="0" rev="600000"/>
              </a:camera>
              <a:lightRig rig="threePt" dir="t"/>
            </a:scene3d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2000" dirty="0"/>
                <a:t>…and </a:t>
              </a:r>
              <a:r>
                <a:rPr lang="da-DK" sz="2000" dirty="0" err="1"/>
                <a:t>countless</a:t>
              </a:r>
              <a:r>
                <a:rPr lang="da-DK" sz="2000" dirty="0"/>
                <a:t> private </a:t>
              </a:r>
              <a:r>
                <a:rPr lang="da-DK" sz="2000" dirty="0" err="1"/>
                <a:t>boat</a:t>
              </a:r>
              <a:r>
                <a:rPr lang="da-DK" sz="2000" dirty="0"/>
                <a:t> </a:t>
              </a:r>
              <a:r>
                <a:rPr lang="da-DK" sz="2000" dirty="0" err="1"/>
                <a:t>owners</a:t>
              </a:r>
              <a:r>
                <a:rPr lang="da-DK" sz="2000" dirty="0"/>
                <a:t> </a:t>
              </a:r>
              <a:r>
                <a:rPr lang="da-DK" sz="2000" dirty="0" err="1"/>
                <a:t>worldwide</a:t>
              </a:r>
              <a:r>
                <a:rPr lang="da-DK" sz="2000" dirty="0"/>
                <a:t>!</a:t>
              </a:r>
            </a:p>
          </p:txBody>
        </p:sp>
      </p:grpSp>
      <p:grpSp>
        <p:nvGrpSpPr>
          <p:cNvPr id="14" name="Gruppe 13"/>
          <p:cNvGrpSpPr/>
          <p:nvPr/>
        </p:nvGrpSpPr>
        <p:grpSpPr>
          <a:xfrm>
            <a:off x="3560034" y="2315681"/>
            <a:ext cx="2808312" cy="1537527"/>
            <a:chOff x="-2050927" y="1824615"/>
            <a:chExt cx="2808312" cy="1537527"/>
          </a:xfrm>
          <a:scene3d>
            <a:camera prst="orthographicFront">
              <a:rot lat="0" lon="0" rev="240000"/>
            </a:camera>
            <a:lightRig rig="threePt" dir="t"/>
          </a:scene3d>
        </p:grpSpPr>
        <p:sp>
          <p:nvSpPr>
            <p:cNvPr id="15" name="Rektangel 14"/>
            <p:cNvSpPr/>
            <p:nvPr/>
          </p:nvSpPr>
          <p:spPr>
            <a:xfrm>
              <a:off x="-2050927" y="1824615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6" name="Picture 2" descr="Billedresultat for grand soleil logo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520" b="28144"/>
            <a:stretch/>
          </p:blipFill>
          <p:spPr bwMode="auto">
            <a:xfrm>
              <a:off x="-1845354" y="2239105"/>
              <a:ext cx="2397165" cy="708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uppe 16"/>
          <p:cNvGrpSpPr/>
          <p:nvPr/>
        </p:nvGrpSpPr>
        <p:grpSpPr>
          <a:xfrm>
            <a:off x="3058456" y="2549871"/>
            <a:ext cx="2808312" cy="1537527"/>
            <a:chOff x="3463758" y="1125328"/>
            <a:chExt cx="2808312" cy="1537527"/>
          </a:xfrm>
        </p:grpSpPr>
        <p:sp>
          <p:nvSpPr>
            <p:cNvPr id="18" name="Rektangel 17"/>
            <p:cNvSpPr/>
            <p:nvPr/>
          </p:nvSpPr>
          <p:spPr>
            <a:xfrm>
              <a:off x="3463758" y="112532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9" name="Billede 18" descr="Billedresultat for logo dragonfly trimarans">
              <a:hlinkClick r:id="rId6" tgtFrame="&quot;_blank&quot;"/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465" y="1146528"/>
              <a:ext cx="2100000" cy="1260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300000"/>
              </a:camera>
              <a:lightRig rig="threePt" dir="t"/>
            </a:scene3d>
          </p:spPr>
        </p:pic>
      </p:grpSp>
      <p:grpSp>
        <p:nvGrpSpPr>
          <p:cNvPr id="20" name="Gruppe 19"/>
          <p:cNvGrpSpPr/>
          <p:nvPr/>
        </p:nvGrpSpPr>
        <p:grpSpPr>
          <a:xfrm>
            <a:off x="3879650" y="2800158"/>
            <a:ext cx="2808312" cy="1537527"/>
            <a:chOff x="3908085" y="-2193628"/>
            <a:chExt cx="2808312" cy="1537527"/>
          </a:xfrm>
        </p:grpSpPr>
        <p:sp>
          <p:nvSpPr>
            <p:cNvPr id="21" name="Rektangel 20"/>
            <p:cNvSpPr/>
            <p:nvPr/>
          </p:nvSpPr>
          <p:spPr>
            <a:xfrm>
              <a:off x="3908085" y="-219362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36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2" name="Billede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115375" y="-1939328"/>
              <a:ext cx="2393732" cy="648000"/>
            </a:xfrm>
            <a:prstGeom prst="rect">
              <a:avLst/>
            </a:prstGeom>
            <a:scene3d>
              <a:camera prst="orthographicFront">
                <a:rot lat="0" lon="0" rev="360000"/>
              </a:camera>
              <a:lightRig rig="threePt" dir="t"/>
            </a:scene3d>
          </p:spPr>
        </p:pic>
      </p:grpSp>
      <p:grpSp>
        <p:nvGrpSpPr>
          <p:cNvPr id="23" name="Gruppe 22"/>
          <p:cNvGrpSpPr/>
          <p:nvPr/>
        </p:nvGrpSpPr>
        <p:grpSpPr>
          <a:xfrm>
            <a:off x="3423021" y="2600695"/>
            <a:ext cx="2808312" cy="1537527"/>
            <a:chOff x="6272070" y="-2278793"/>
            <a:chExt cx="2808312" cy="1537527"/>
          </a:xfrm>
        </p:grpSpPr>
        <p:sp>
          <p:nvSpPr>
            <p:cNvPr id="24" name="Rektangel 23"/>
            <p:cNvSpPr/>
            <p:nvPr/>
          </p:nvSpPr>
          <p:spPr>
            <a:xfrm>
              <a:off x="6272070" y="-2278793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5" name="Billede 24" descr="Billedresultat for logo lagoon">
              <a:hlinkClick r:id="rId9" tgtFrame="&quot;_blank&quot;"/>
            </p:cNvPr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412" y="-1936369"/>
              <a:ext cx="2203698" cy="85267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0000"/>
              </a:camera>
              <a:lightRig rig="threePt" dir="t"/>
            </a:scene3d>
          </p:spPr>
        </p:pic>
      </p:grpSp>
      <p:grpSp>
        <p:nvGrpSpPr>
          <p:cNvPr id="26" name="Gruppe 25"/>
          <p:cNvGrpSpPr/>
          <p:nvPr/>
        </p:nvGrpSpPr>
        <p:grpSpPr>
          <a:xfrm>
            <a:off x="3819523" y="2530233"/>
            <a:ext cx="2808312" cy="1537527"/>
            <a:chOff x="8393965" y="-2180778"/>
            <a:chExt cx="2808312" cy="1537527"/>
          </a:xfrm>
        </p:grpSpPr>
        <p:sp>
          <p:nvSpPr>
            <p:cNvPr id="27" name="Rektangel 26"/>
            <p:cNvSpPr/>
            <p:nvPr/>
          </p:nvSpPr>
          <p:spPr>
            <a:xfrm>
              <a:off x="8393965" y="-218077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28" name="Billede 27" descr="Billedresultat for logo jeanneau">
              <a:hlinkClick r:id="rId11" tgtFrame="&quot;_blank&quot;"/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4128" y="-2104029"/>
              <a:ext cx="2047986" cy="1188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600000"/>
              </a:camera>
              <a:lightRig rig="threePt" dir="t"/>
            </a:scene3d>
          </p:spPr>
        </p:pic>
      </p:grpSp>
      <p:grpSp>
        <p:nvGrpSpPr>
          <p:cNvPr id="29" name="Gruppe 28"/>
          <p:cNvGrpSpPr/>
          <p:nvPr/>
        </p:nvGrpSpPr>
        <p:grpSpPr>
          <a:xfrm>
            <a:off x="3118749" y="2704951"/>
            <a:ext cx="2808312" cy="1537527"/>
            <a:chOff x="9855152" y="-976190"/>
            <a:chExt cx="2808312" cy="1537527"/>
          </a:xfrm>
        </p:grpSpPr>
        <p:sp>
          <p:nvSpPr>
            <p:cNvPr id="30" name="Rektangel 29"/>
            <p:cNvSpPr/>
            <p:nvPr/>
          </p:nvSpPr>
          <p:spPr>
            <a:xfrm>
              <a:off x="9855152" y="-976190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3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1" name="Picture 8" descr="Billedresultat for logo discovery yachts">
              <a:hlinkClick r:id="rId13"/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87" r="19043"/>
            <a:stretch/>
          </p:blipFill>
          <p:spPr bwMode="auto">
            <a:xfrm>
              <a:off x="10179898" y="-859856"/>
              <a:ext cx="2158819" cy="1114447"/>
            </a:xfrm>
            <a:prstGeom prst="rect">
              <a:avLst/>
            </a:prstGeom>
            <a:noFill/>
            <a:scene3d>
              <a:camera prst="orthographicFront">
                <a:rot lat="0" lon="0" rev="3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Gruppe 31"/>
          <p:cNvGrpSpPr/>
          <p:nvPr/>
        </p:nvGrpSpPr>
        <p:grpSpPr>
          <a:xfrm>
            <a:off x="3569829" y="2386838"/>
            <a:ext cx="2808312" cy="1537527"/>
            <a:chOff x="10003187" y="356565"/>
            <a:chExt cx="2808312" cy="1537527"/>
          </a:xfrm>
        </p:grpSpPr>
        <p:sp>
          <p:nvSpPr>
            <p:cNvPr id="33" name="Rektangel 32"/>
            <p:cNvSpPr/>
            <p:nvPr/>
          </p:nvSpPr>
          <p:spPr>
            <a:xfrm>
              <a:off x="10003187" y="356565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12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4" name="Picture 6" descr="Billedresultat for logo swan yachts">
              <a:hlinkClick r:id="rId15"/>
            </p:cNvPr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512" t="10786" r="15626" b="10786"/>
            <a:stretch/>
          </p:blipFill>
          <p:spPr bwMode="auto">
            <a:xfrm>
              <a:off x="10463526" y="561337"/>
              <a:ext cx="1887633" cy="1127982"/>
            </a:xfrm>
            <a:prstGeom prst="rect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  <a:scene3d>
              <a:camera prst="orthographicFront">
                <a:rot lat="0" lon="0" rev="1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uppe 34"/>
          <p:cNvGrpSpPr/>
          <p:nvPr/>
        </p:nvGrpSpPr>
        <p:grpSpPr>
          <a:xfrm>
            <a:off x="2794002" y="2530233"/>
            <a:ext cx="2808312" cy="1537527"/>
            <a:chOff x="10003187" y="1269769"/>
            <a:chExt cx="2808312" cy="1537527"/>
          </a:xfrm>
        </p:grpSpPr>
        <p:sp>
          <p:nvSpPr>
            <p:cNvPr id="36" name="Rektangel 35"/>
            <p:cNvSpPr/>
            <p:nvPr/>
          </p:nvSpPr>
          <p:spPr>
            <a:xfrm>
              <a:off x="10003187" y="1269769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37" name="Billede 36" descr="Billedresultat for logo catana">
              <a:hlinkClick r:id="rId17" tgtFrame="&quot;_blank&quot;"/>
            </p:cNvPr>
            <p:cNvPicPr/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52254" y="1395036"/>
              <a:ext cx="2505075" cy="135445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0000"/>
              </a:camera>
              <a:lightRig rig="threePt" dir="t"/>
            </a:scene3d>
          </p:spPr>
        </p:pic>
      </p:grpSp>
      <p:grpSp>
        <p:nvGrpSpPr>
          <p:cNvPr id="38" name="Gruppe 37"/>
          <p:cNvGrpSpPr/>
          <p:nvPr/>
        </p:nvGrpSpPr>
        <p:grpSpPr>
          <a:xfrm>
            <a:off x="3579084" y="2655500"/>
            <a:ext cx="2808312" cy="1537527"/>
            <a:chOff x="9902052" y="2371992"/>
            <a:chExt cx="2808312" cy="1537527"/>
          </a:xfrm>
        </p:grpSpPr>
        <p:sp>
          <p:nvSpPr>
            <p:cNvPr id="39" name="Rektangel 38"/>
            <p:cNvSpPr/>
            <p:nvPr/>
          </p:nvSpPr>
          <p:spPr>
            <a:xfrm>
              <a:off x="9902052" y="2371992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2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0" name="Billede 39" descr="Billedresultat for logo j-boats">
              <a:hlinkClick r:id="rId19" tgtFrame="&quot;_blank&quot;"/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2953" y="2528755"/>
              <a:ext cx="766510" cy="1224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40000"/>
              </a:camera>
              <a:lightRig rig="threePt" dir="t"/>
            </a:scene3d>
          </p:spPr>
        </p:pic>
      </p:grpSp>
      <p:grpSp>
        <p:nvGrpSpPr>
          <p:cNvPr id="41" name="Gruppe 40"/>
          <p:cNvGrpSpPr/>
          <p:nvPr/>
        </p:nvGrpSpPr>
        <p:grpSpPr>
          <a:xfrm>
            <a:off x="3256043" y="2771775"/>
            <a:ext cx="2808312" cy="1537527"/>
            <a:chOff x="10017039" y="3178280"/>
            <a:chExt cx="2808312" cy="1537527"/>
          </a:xfrm>
        </p:grpSpPr>
        <p:sp>
          <p:nvSpPr>
            <p:cNvPr id="42" name="Rektangel 41"/>
            <p:cNvSpPr/>
            <p:nvPr/>
          </p:nvSpPr>
          <p:spPr>
            <a:xfrm>
              <a:off x="10017039" y="3178280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12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3" name="Billede 42" descr="Billedresultat for logo hallberg-rassy yachts">
              <a:hlinkClick r:id="rId21" tgtFrame="&quot;_blank&quot;"/>
            </p:cNvPr>
            <p:cNvPicPr/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877" b="29123"/>
            <a:stretch/>
          </p:blipFill>
          <p:spPr bwMode="auto">
            <a:xfrm>
              <a:off x="10129201" y="3464479"/>
              <a:ext cx="2556284" cy="76688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20000"/>
              </a:camera>
              <a:lightRig rig="threePt" dir="t"/>
            </a:scene3d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44" name="Gruppe 43"/>
          <p:cNvGrpSpPr/>
          <p:nvPr/>
        </p:nvGrpSpPr>
        <p:grpSpPr>
          <a:xfrm>
            <a:off x="2868242" y="2498736"/>
            <a:ext cx="2808312" cy="1537527"/>
            <a:chOff x="-1620688" y="1671065"/>
            <a:chExt cx="2808312" cy="1537527"/>
          </a:xfrm>
          <a:scene3d>
            <a:camera prst="orthographicFront">
              <a:rot lat="0" lon="0" rev="600000"/>
            </a:camera>
            <a:lightRig rig="threePt" dir="t"/>
          </a:scene3d>
        </p:grpSpPr>
        <p:sp>
          <p:nvSpPr>
            <p:cNvPr id="45" name="Rektangel 44"/>
            <p:cNvSpPr/>
            <p:nvPr/>
          </p:nvSpPr>
          <p:spPr>
            <a:xfrm>
              <a:off x="-1620688" y="1671065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6" name="Picture 6" descr="Billedresultat for yanmar logo">
              <a:hlinkClick r:id="rId23"/>
            </p:cNvPr>
            <p:cNvPicPr>
              <a:picLocks noChangeAspect="1" noChangeArrowheads="1"/>
            </p:cNvPicPr>
            <p:nvPr/>
          </p:nvPicPr>
          <p:blipFill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943" b="34967"/>
            <a:stretch/>
          </p:blipFill>
          <p:spPr bwMode="auto">
            <a:xfrm>
              <a:off x="-1473014" y="2192329"/>
              <a:ext cx="2488143" cy="3942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uppe 46"/>
          <p:cNvGrpSpPr/>
          <p:nvPr/>
        </p:nvGrpSpPr>
        <p:grpSpPr>
          <a:xfrm>
            <a:off x="3471995" y="2459277"/>
            <a:ext cx="2808312" cy="1537527"/>
            <a:chOff x="9684568" y="4374736"/>
            <a:chExt cx="2808312" cy="1537527"/>
          </a:xfrm>
        </p:grpSpPr>
        <p:sp>
          <p:nvSpPr>
            <p:cNvPr id="48" name="Rektangel 47"/>
            <p:cNvSpPr/>
            <p:nvPr/>
          </p:nvSpPr>
          <p:spPr>
            <a:xfrm>
              <a:off x="9684568" y="4374736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48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49" name="Billede 48" descr="Billedresultat for logo x-yachts">
              <a:hlinkClick r:id="rId25" tgtFrame="&quot;_blank&quot;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63554" y="4942737"/>
              <a:ext cx="2450340" cy="396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480000"/>
              </a:camera>
              <a:lightRig rig="threePt" dir="t"/>
            </a:scene3d>
          </p:spPr>
        </p:pic>
      </p:grpSp>
      <p:grpSp>
        <p:nvGrpSpPr>
          <p:cNvPr id="50" name="Gruppe 49"/>
          <p:cNvGrpSpPr/>
          <p:nvPr/>
        </p:nvGrpSpPr>
        <p:grpSpPr>
          <a:xfrm>
            <a:off x="2552892" y="2251236"/>
            <a:ext cx="2808312" cy="1537527"/>
            <a:chOff x="8604448" y="5435387"/>
            <a:chExt cx="2808312" cy="1537527"/>
          </a:xfrm>
        </p:grpSpPr>
        <p:sp>
          <p:nvSpPr>
            <p:cNvPr id="51" name="Rektangel 50"/>
            <p:cNvSpPr/>
            <p:nvPr/>
          </p:nvSpPr>
          <p:spPr>
            <a:xfrm>
              <a:off x="8604448" y="5435387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18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52" name="Billede 51" descr="Billedresultat for logo sirena marine">
              <a:hlinkClick r:id="rId27" tgtFrame="&quot;_blank&quot;"/>
            </p:cNvPr>
            <p:cNvPicPr/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4930" y="5651411"/>
              <a:ext cx="2387347" cy="88688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180000"/>
              </a:camera>
              <a:lightRig rig="threePt" dir="t"/>
            </a:scene3d>
          </p:spPr>
        </p:pic>
      </p:grpSp>
      <p:grpSp>
        <p:nvGrpSpPr>
          <p:cNvPr id="53" name="Gruppe 52"/>
          <p:cNvGrpSpPr/>
          <p:nvPr/>
        </p:nvGrpSpPr>
        <p:grpSpPr>
          <a:xfrm>
            <a:off x="3723363" y="2704950"/>
            <a:ext cx="2808312" cy="1537527"/>
            <a:chOff x="6335688" y="6139669"/>
            <a:chExt cx="2808312" cy="1537527"/>
          </a:xfrm>
        </p:grpSpPr>
        <p:sp>
          <p:nvSpPr>
            <p:cNvPr id="54" name="Rektangel 53"/>
            <p:cNvSpPr/>
            <p:nvPr/>
          </p:nvSpPr>
          <p:spPr>
            <a:xfrm>
              <a:off x="6335688" y="6139669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42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55" name="Billede 54" descr="Billedresultat for logo saare yachts">
              <a:hlinkClick r:id="rId29" tgtFrame="&quot;_blank&quot;"/>
            </p:cNvPr>
            <p:cNvPicPr/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1692" y="6429603"/>
              <a:ext cx="2736304" cy="739066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420000"/>
              </a:camera>
              <a:lightRig rig="threePt" dir="t"/>
            </a:scene3d>
          </p:spPr>
        </p:pic>
      </p:grpSp>
      <p:grpSp>
        <p:nvGrpSpPr>
          <p:cNvPr id="56" name="Gruppe 55"/>
          <p:cNvGrpSpPr/>
          <p:nvPr/>
        </p:nvGrpSpPr>
        <p:grpSpPr>
          <a:xfrm>
            <a:off x="2753030" y="2542538"/>
            <a:ext cx="2808312" cy="1537527"/>
            <a:chOff x="4884556" y="5641776"/>
            <a:chExt cx="2808312" cy="1537527"/>
          </a:xfrm>
        </p:grpSpPr>
        <p:sp>
          <p:nvSpPr>
            <p:cNvPr id="57" name="Rektangel 56"/>
            <p:cNvSpPr/>
            <p:nvPr/>
          </p:nvSpPr>
          <p:spPr>
            <a:xfrm>
              <a:off x="4884556" y="5641776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2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58" name="Billede 57" descr="Billedresultat for logo maree haute django yachts">
              <a:hlinkClick r:id="rId31" tgtFrame="&quot;_blank&quot;"/>
            </p:cNvPr>
            <p:cNvPicPr/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212" y="5910476"/>
              <a:ext cx="1905000" cy="100012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40000"/>
              </a:camera>
              <a:lightRig rig="threePt" dir="t"/>
            </a:scene3d>
          </p:spPr>
        </p:pic>
      </p:grpSp>
      <p:grpSp>
        <p:nvGrpSpPr>
          <p:cNvPr id="59" name="Gruppe 58"/>
          <p:cNvGrpSpPr/>
          <p:nvPr/>
        </p:nvGrpSpPr>
        <p:grpSpPr>
          <a:xfrm>
            <a:off x="3257416" y="2600734"/>
            <a:ext cx="2808312" cy="1565910"/>
            <a:chOff x="3173956" y="6169118"/>
            <a:chExt cx="2808312" cy="1565910"/>
          </a:xfrm>
        </p:grpSpPr>
        <p:sp>
          <p:nvSpPr>
            <p:cNvPr id="60" name="Rektangel 59"/>
            <p:cNvSpPr/>
            <p:nvPr/>
          </p:nvSpPr>
          <p:spPr>
            <a:xfrm>
              <a:off x="3173956" y="616911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2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1" name="Picture 2" descr="http://imperial-motoryachts.com/wp/wp-content/uploads/imperial-motoryachts.com/2016/11/147941139444882.png"/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7819" y="6233807"/>
              <a:ext cx="2376264" cy="1501221"/>
            </a:xfrm>
            <a:prstGeom prst="rect">
              <a:avLst/>
            </a:prstGeom>
            <a:noFill/>
            <a:scene3d>
              <a:camera prst="orthographicFront">
                <a:rot lat="0" lon="0" rev="24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2" name="Gruppe 61"/>
          <p:cNvGrpSpPr/>
          <p:nvPr/>
        </p:nvGrpSpPr>
        <p:grpSpPr>
          <a:xfrm>
            <a:off x="2918463" y="2318223"/>
            <a:ext cx="2808312" cy="1537527"/>
            <a:chOff x="-1476672" y="1513548"/>
            <a:chExt cx="2808312" cy="1537527"/>
          </a:xfrm>
          <a:scene3d>
            <a:camera prst="orthographicFront">
              <a:rot lat="0" lon="0" rev="360000"/>
            </a:camera>
            <a:lightRig rig="threePt" dir="t"/>
          </a:scene3d>
        </p:grpSpPr>
        <p:sp>
          <p:nvSpPr>
            <p:cNvPr id="63" name="Rektangel 62"/>
            <p:cNvSpPr/>
            <p:nvPr/>
          </p:nvSpPr>
          <p:spPr>
            <a:xfrm>
              <a:off x="-1476672" y="151354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4" name="Picture 2" descr="Billedresultat for logo allure yachting">
              <a:hlinkClick r:id="rId34"/>
            </p:cNvPr>
            <p:cNvPicPr>
              <a:picLocks noChangeAspect="1" noChangeArrowheads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703"/>
            <a:stretch/>
          </p:blipFill>
          <p:spPr bwMode="auto">
            <a:xfrm>
              <a:off x="-1305218" y="1744364"/>
              <a:ext cx="2568019" cy="9333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5" name="Gruppe 64"/>
          <p:cNvGrpSpPr/>
          <p:nvPr/>
        </p:nvGrpSpPr>
        <p:grpSpPr>
          <a:xfrm>
            <a:off x="2940938" y="2182065"/>
            <a:ext cx="2808312" cy="1537527"/>
            <a:chOff x="1625963" y="6680405"/>
            <a:chExt cx="2808312" cy="1537527"/>
          </a:xfrm>
        </p:grpSpPr>
        <p:sp>
          <p:nvSpPr>
            <p:cNvPr id="66" name="Rektangel 65"/>
            <p:cNvSpPr/>
            <p:nvPr/>
          </p:nvSpPr>
          <p:spPr>
            <a:xfrm>
              <a:off x="1625963" y="6680405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67" name="Billede 66" descr="Billedresultat for logo sunreef catamarans">
              <a:hlinkClick r:id="rId36" tgtFrame="&quot;_blank&quot;"/>
            </p:cNvPr>
            <p:cNvPicPr/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7453" y="7062101"/>
              <a:ext cx="2587086" cy="555542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600000"/>
              </a:camera>
              <a:lightRig rig="threePt" dir="t"/>
            </a:scene3d>
          </p:spPr>
        </p:pic>
      </p:grpSp>
      <p:grpSp>
        <p:nvGrpSpPr>
          <p:cNvPr id="68" name="Gruppe 67"/>
          <p:cNvGrpSpPr/>
          <p:nvPr/>
        </p:nvGrpSpPr>
        <p:grpSpPr>
          <a:xfrm>
            <a:off x="3263866" y="2704949"/>
            <a:ext cx="2808312" cy="1537527"/>
            <a:chOff x="4635054" y="3053907"/>
            <a:chExt cx="2808312" cy="1537527"/>
          </a:xfrm>
          <a:scene3d>
            <a:camera prst="orthographicFront">
              <a:rot lat="0" lon="0" rev="120000"/>
            </a:camera>
            <a:lightRig rig="threePt" dir="t"/>
          </a:scene3d>
        </p:grpSpPr>
        <p:sp>
          <p:nvSpPr>
            <p:cNvPr id="69" name="Rektangel 68"/>
            <p:cNvSpPr/>
            <p:nvPr/>
          </p:nvSpPr>
          <p:spPr>
            <a:xfrm>
              <a:off x="4635054" y="3053907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70" name="Picture 4" descr="Billedresultat for torqeedo logo">
              <a:hlinkClick r:id="rId38"/>
            </p:cNvPr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519" y="3496689"/>
              <a:ext cx="2519739" cy="552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1" name="Gruppe 70"/>
          <p:cNvGrpSpPr/>
          <p:nvPr/>
        </p:nvGrpSpPr>
        <p:grpSpPr>
          <a:xfrm>
            <a:off x="3560034" y="2402030"/>
            <a:ext cx="2808312" cy="1537527"/>
            <a:chOff x="-320335" y="6396085"/>
            <a:chExt cx="2808312" cy="1537527"/>
          </a:xfrm>
        </p:grpSpPr>
        <p:sp>
          <p:nvSpPr>
            <p:cNvPr id="72" name="Rektangel 71"/>
            <p:cNvSpPr/>
            <p:nvPr/>
          </p:nvSpPr>
          <p:spPr>
            <a:xfrm>
              <a:off x="-320335" y="6396085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36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73" name="Billede 72" descr="Billedresultat for logo hanse yachts">
              <a:hlinkClick r:id="rId40" tgtFrame="&quot;_blank&quot;"/>
            </p:cNvPr>
            <p:cNvPicPr/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9928" y="6880526"/>
              <a:ext cx="2336887" cy="56864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360000"/>
              </a:camera>
              <a:lightRig rig="threePt" dir="t"/>
            </a:scene3d>
          </p:spPr>
        </p:pic>
      </p:grpSp>
      <p:grpSp>
        <p:nvGrpSpPr>
          <p:cNvPr id="74" name="Gruppe 73"/>
          <p:cNvGrpSpPr/>
          <p:nvPr/>
        </p:nvGrpSpPr>
        <p:grpSpPr>
          <a:xfrm>
            <a:off x="3368205" y="2581761"/>
            <a:ext cx="2808312" cy="1537527"/>
            <a:chOff x="-1908720" y="6255318"/>
            <a:chExt cx="2808312" cy="1537527"/>
          </a:xfrm>
        </p:grpSpPr>
        <p:sp>
          <p:nvSpPr>
            <p:cNvPr id="75" name="Rektangel 74"/>
            <p:cNvSpPr/>
            <p:nvPr/>
          </p:nvSpPr>
          <p:spPr>
            <a:xfrm>
              <a:off x="-1908720" y="625531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6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76" name="Picture 4" descr="Billedresultat for logo elan yachts">
              <a:hlinkClick r:id="rId42"/>
            </p:cNvPr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836712" y="6330404"/>
              <a:ext cx="2664296" cy="1243338"/>
            </a:xfrm>
            <a:prstGeom prst="rect">
              <a:avLst/>
            </a:prstGeom>
            <a:noFill/>
            <a:scene3d>
              <a:camera prst="orthographicFront">
                <a:rot lat="0" lon="0" rev="6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uppe 76"/>
          <p:cNvGrpSpPr/>
          <p:nvPr/>
        </p:nvGrpSpPr>
        <p:grpSpPr>
          <a:xfrm>
            <a:off x="3672360" y="2472428"/>
            <a:ext cx="2808312" cy="1537527"/>
            <a:chOff x="-4212976" y="6244158"/>
            <a:chExt cx="2808312" cy="1537527"/>
          </a:xfrm>
        </p:grpSpPr>
        <p:sp>
          <p:nvSpPr>
            <p:cNvPr id="78" name="Rektangel 77"/>
            <p:cNvSpPr/>
            <p:nvPr/>
          </p:nvSpPr>
          <p:spPr>
            <a:xfrm>
              <a:off x="-4212976" y="6244158"/>
              <a:ext cx="2808312" cy="153752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  <a:effectLst>
              <a:outerShdw blurRad="63500" dist="63500" dir="12900000" algn="ctr" rotWithShape="0">
                <a:srgbClr val="000000">
                  <a:alpha val="50000"/>
                </a:srgbClr>
              </a:outerShdw>
              <a:reflection blurRad="12700" stA="40000" endPos="25000" dist="63500" dir="5400000" sy="-100000" algn="bl" rotWithShape="0"/>
              <a:softEdge rad="38100"/>
            </a:effectLst>
            <a:scene3d>
              <a:camera prst="orthographicFront">
                <a:rot lat="0" lon="0" rev="24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79" name="Billede 78" descr="Billedresultat for logo beneteau">
              <a:hlinkClick r:id="rId44" tgtFrame="&quot;_blank&quot;"/>
            </p:cNvPr>
            <p:cNvPicPr>
              <a:picLocks noChangeAspect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858820" y="6388174"/>
              <a:ext cx="2075180" cy="1152000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0" rev="240000"/>
              </a:camera>
              <a:lightRig rig="threePt" dir="t"/>
            </a:scene3d>
          </p:spPr>
        </p:pic>
      </p:grpSp>
      <p:pic>
        <p:nvPicPr>
          <p:cNvPr id="80" name="Picture 79">
            <a:extLst>
              <a:ext uri="{FF2B5EF4-FFF2-40B4-BE49-F238E27FC236}">
                <a16:creationId xmlns:a16="http://schemas.microsoft.com/office/drawing/2014/main" id="{2860BA82-BAF6-43F4-AEA4-EBC008C38736}"/>
              </a:ext>
            </a:extLst>
          </p:cNvPr>
          <p:cNvPicPr/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9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750"/>
                            </p:stCondLst>
                            <p:childTnLst>
                              <p:par>
                                <p:cTn id="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750"/>
                            </p:stCondLst>
                            <p:childTnLst>
                              <p:par>
                                <p:cTn id="3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750"/>
                            </p:stCondLst>
                            <p:childTnLst>
                              <p:par>
                                <p:cTn id="5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50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250"/>
                            </p:stCondLst>
                            <p:childTnLst>
                              <p:par>
                                <p:cTn id="6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75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75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750"/>
                            </p:stCondLst>
                            <p:childTnLst>
                              <p:par>
                                <p:cTn id="7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7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250"/>
                            </p:stCondLst>
                            <p:childTnLst>
                              <p:par>
                                <p:cTn id="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5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7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250"/>
                            </p:stCondLst>
                            <p:childTnLst>
                              <p:par>
                                <p:cTn id="10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7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7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6750"/>
                            </p:stCondLst>
                            <p:childTnLst>
                              <p:par>
                                <p:cTn id="11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476672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 err="1">
                <a:solidFill>
                  <a:schemeClr val="bg1"/>
                </a:solidFill>
              </a:rPr>
              <a:t>Questions</a:t>
            </a:r>
            <a:r>
              <a:rPr lang="da-DK" sz="2400" b="1" dirty="0">
                <a:solidFill>
                  <a:schemeClr val="bg1"/>
                </a:solidFill>
              </a:rPr>
              <a:t>?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57" y="3933056"/>
            <a:ext cx="528923" cy="5400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33056"/>
            <a:ext cx="542726" cy="54000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  <a:softEdge rad="0"/>
          </a:effectLst>
        </p:spPr>
      </p:pic>
      <p:pic>
        <p:nvPicPr>
          <p:cNvPr id="18" name="Billed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922974"/>
            <a:ext cx="542700" cy="54000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0" y="2442123"/>
            <a:ext cx="91440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dirty="0">
                <a:solidFill>
                  <a:schemeClr val="tx2"/>
                </a:solidFill>
              </a:rPr>
              <a:t>See more on</a:t>
            </a:r>
          </a:p>
          <a:p>
            <a:pPr algn="ctr"/>
            <a:r>
              <a:rPr lang="da-DK" sz="2800" b="1" dirty="0">
                <a:solidFill>
                  <a:schemeClr val="tx2"/>
                </a:solidFill>
              </a:rPr>
              <a:t>www.flexofold.com</a:t>
            </a:r>
          </a:p>
          <a:p>
            <a:pPr algn="ctr"/>
            <a:endParaRPr lang="da-DK" b="1" dirty="0">
              <a:solidFill>
                <a:schemeClr val="tx2"/>
              </a:solidFill>
            </a:endParaRPr>
          </a:p>
          <a:p>
            <a:pPr algn="ctr"/>
            <a:r>
              <a:rPr lang="da-DK" dirty="0">
                <a:solidFill>
                  <a:schemeClr val="tx2"/>
                </a:solidFill>
              </a:rPr>
              <a:t>and </a:t>
            </a:r>
            <a:r>
              <a:rPr lang="da-DK" dirty="0" err="1">
                <a:solidFill>
                  <a:schemeClr val="tx2"/>
                </a:solidFill>
              </a:rPr>
              <a:t>follow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Flexofold</a:t>
            </a:r>
            <a:r>
              <a:rPr lang="da-DK" dirty="0">
                <a:solidFill>
                  <a:schemeClr val="tx2"/>
                </a:solidFill>
              </a:rPr>
              <a:t>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A786FA-3717-4C6E-BB9D-1DA1849F4E8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flexofold 2blade folding propeller, saildrive, fol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4080445" cy="176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0" y="332656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 err="1">
                <a:solidFill>
                  <a:schemeClr val="bg1"/>
                </a:solidFill>
              </a:rPr>
              <a:t>What</a:t>
            </a:r>
            <a:r>
              <a:rPr lang="da-DK" sz="2400" b="1" dirty="0">
                <a:solidFill>
                  <a:schemeClr val="bg1"/>
                </a:solidFill>
              </a:rPr>
              <a:t> </a:t>
            </a:r>
            <a:r>
              <a:rPr lang="da-DK" sz="2400" b="1" dirty="0" err="1">
                <a:solidFill>
                  <a:schemeClr val="bg1"/>
                </a:solidFill>
              </a:rPr>
              <a:t>we</a:t>
            </a:r>
            <a:r>
              <a:rPr lang="da-DK" sz="2400" b="1" dirty="0">
                <a:solidFill>
                  <a:schemeClr val="bg1"/>
                </a:solidFill>
              </a:rPr>
              <a:t> do…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1259632" y="2060848"/>
            <a:ext cx="71287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tx2"/>
                </a:solidFill>
              </a:rPr>
              <a:t>Flexofold</a:t>
            </a:r>
            <a:r>
              <a:rPr lang="en-US" dirty="0">
                <a:solidFill>
                  <a:schemeClr val="tx2"/>
                </a:solidFill>
              </a:rPr>
              <a:t> develops, designs and manufacture low drag folding propellers for sailboats and multihull yachts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Specialist with a single purpose factory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Lean organization and very efficient manufacturing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The propellers are supplied in Australia by Headland </a:t>
            </a:r>
            <a:r>
              <a:rPr lang="en-US" dirty="0" err="1">
                <a:solidFill>
                  <a:schemeClr val="tx2"/>
                </a:solidFill>
              </a:rPr>
              <a:t>Enginering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1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0" y="332656"/>
            <a:ext cx="9160049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The Flexofold </a:t>
            </a:r>
            <a:r>
              <a:rPr lang="da-DK" sz="2400" b="1" dirty="0" err="1">
                <a:solidFill>
                  <a:schemeClr val="bg1"/>
                </a:solidFill>
              </a:rPr>
              <a:t>history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cxnSp>
        <p:nvCxnSpPr>
          <p:cNvPr id="4" name="Lige pilforbindelse 3"/>
          <p:cNvCxnSpPr/>
          <p:nvPr/>
        </p:nvCxnSpPr>
        <p:spPr>
          <a:xfrm>
            <a:off x="771625" y="4693786"/>
            <a:ext cx="7632848" cy="0"/>
          </a:xfrm>
          <a:prstGeom prst="straightConnector1">
            <a:avLst/>
          </a:prstGeom>
          <a:ln w="44450">
            <a:solidFill>
              <a:srgbClr val="C00000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boks 4"/>
          <p:cNvSpPr txBox="1"/>
          <p:nvPr/>
        </p:nvSpPr>
        <p:spPr>
          <a:xfrm rot="18806135">
            <a:off x="206092" y="2789308"/>
            <a:ext cx="345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Founded</a:t>
            </a:r>
            <a:r>
              <a:rPr lang="da-DK" sz="1600" dirty="0">
                <a:solidFill>
                  <a:schemeClr val="tx2"/>
                </a:solidFill>
              </a:rPr>
              <a:t> by Jack Skrydstrup</a:t>
            </a:r>
          </a:p>
          <a:p>
            <a:r>
              <a:rPr lang="da-DK" sz="1600" dirty="0" err="1">
                <a:solidFill>
                  <a:schemeClr val="tx2"/>
                </a:solidFill>
              </a:rPr>
              <a:t>Introduction</a:t>
            </a:r>
            <a:r>
              <a:rPr lang="da-DK" sz="1600" dirty="0">
                <a:solidFill>
                  <a:schemeClr val="tx2"/>
                </a:solidFill>
              </a:rPr>
              <a:t> of the 2-blade Flexofold</a:t>
            </a:r>
          </a:p>
        </p:txBody>
      </p:sp>
      <p:sp>
        <p:nvSpPr>
          <p:cNvPr id="10" name="Tekstboks 9"/>
          <p:cNvSpPr txBox="1"/>
          <p:nvPr/>
        </p:nvSpPr>
        <p:spPr>
          <a:xfrm>
            <a:off x="426919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1992</a:t>
            </a:r>
          </a:p>
        </p:txBody>
      </p:sp>
      <p:cxnSp>
        <p:nvCxnSpPr>
          <p:cNvPr id="12" name="Lige forbindelse 11"/>
          <p:cNvCxnSpPr/>
          <p:nvPr/>
        </p:nvCxnSpPr>
        <p:spPr>
          <a:xfrm flipH="1" flipV="1">
            <a:off x="771625" y="4452002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boks 15"/>
          <p:cNvSpPr txBox="1"/>
          <p:nvPr/>
        </p:nvSpPr>
        <p:spPr>
          <a:xfrm>
            <a:off x="1170068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1996</a:t>
            </a:r>
          </a:p>
        </p:txBody>
      </p:sp>
      <p:sp>
        <p:nvSpPr>
          <p:cNvPr id="17" name="Tekstboks 16"/>
          <p:cNvSpPr txBox="1"/>
          <p:nvPr/>
        </p:nvSpPr>
        <p:spPr>
          <a:xfrm>
            <a:off x="1941844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2002</a:t>
            </a:r>
          </a:p>
        </p:txBody>
      </p:sp>
      <p:sp>
        <p:nvSpPr>
          <p:cNvPr id="18" name="Tekstboks 17"/>
          <p:cNvSpPr txBox="1"/>
          <p:nvPr/>
        </p:nvSpPr>
        <p:spPr>
          <a:xfrm>
            <a:off x="2771800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2005</a:t>
            </a:r>
          </a:p>
        </p:txBody>
      </p:sp>
      <p:sp>
        <p:nvSpPr>
          <p:cNvPr id="19" name="Tekstboks 18"/>
          <p:cNvSpPr txBox="1"/>
          <p:nvPr/>
        </p:nvSpPr>
        <p:spPr>
          <a:xfrm>
            <a:off x="3563888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2012</a:t>
            </a:r>
          </a:p>
        </p:txBody>
      </p:sp>
      <p:sp>
        <p:nvSpPr>
          <p:cNvPr id="20" name="Tekstboks 19"/>
          <p:cNvSpPr txBox="1"/>
          <p:nvPr/>
        </p:nvSpPr>
        <p:spPr>
          <a:xfrm>
            <a:off x="4427984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21" name="Tekstboks 20"/>
          <p:cNvSpPr txBox="1"/>
          <p:nvPr/>
        </p:nvSpPr>
        <p:spPr>
          <a:xfrm>
            <a:off x="5220072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22" name="Tekstboks 21"/>
          <p:cNvSpPr txBox="1"/>
          <p:nvPr/>
        </p:nvSpPr>
        <p:spPr>
          <a:xfrm>
            <a:off x="6012160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23" name="Tekstboks 22"/>
          <p:cNvSpPr txBox="1"/>
          <p:nvPr/>
        </p:nvSpPr>
        <p:spPr>
          <a:xfrm>
            <a:off x="6732240" y="4827379"/>
            <a:ext cx="6166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dirty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24" name="Tekstboks 23"/>
          <p:cNvSpPr txBox="1"/>
          <p:nvPr/>
        </p:nvSpPr>
        <p:spPr>
          <a:xfrm rot="18806135">
            <a:off x="932386" y="2912418"/>
            <a:ext cx="345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Introduction</a:t>
            </a:r>
            <a:r>
              <a:rPr lang="da-DK" sz="1600" dirty="0">
                <a:solidFill>
                  <a:schemeClr val="tx2"/>
                </a:solidFill>
              </a:rPr>
              <a:t> of the 3-blade Flexofold</a:t>
            </a:r>
          </a:p>
        </p:txBody>
      </p:sp>
      <p:sp>
        <p:nvSpPr>
          <p:cNvPr id="25" name="Tekstboks 24"/>
          <p:cNvSpPr txBox="1"/>
          <p:nvPr/>
        </p:nvSpPr>
        <p:spPr>
          <a:xfrm rot="18806135">
            <a:off x="1698674" y="2912417"/>
            <a:ext cx="345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Opening</a:t>
            </a:r>
            <a:r>
              <a:rPr lang="da-DK" sz="1600" dirty="0">
                <a:solidFill>
                  <a:schemeClr val="tx2"/>
                </a:solidFill>
              </a:rPr>
              <a:t> of Flexofold USA</a:t>
            </a:r>
          </a:p>
        </p:txBody>
      </p:sp>
      <p:sp>
        <p:nvSpPr>
          <p:cNvPr id="26" name="Tekstboks 25"/>
          <p:cNvSpPr txBox="1"/>
          <p:nvPr/>
        </p:nvSpPr>
        <p:spPr>
          <a:xfrm rot="18806135">
            <a:off x="2491432" y="2912416"/>
            <a:ext cx="345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Introduction</a:t>
            </a:r>
            <a:r>
              <a:rPr lang="da-DK" sz="1600" dirty="0">
                <a:solidFill>
                  <a:schemeClr val="tx2"/>
                </a:solidFill>
              </a:rPr>
              <a:t> of the 4-blade Flexofold</a:t>
            </a:r>
          </a:p>
        </p:txBody>
      </p:sp>
      <p:sp>
        <p:nvSpPr>
          <p:cNvPr id="27" name="Tekstboks 26"/>
          <p:cNvSpPr txBox="1"/>
          <p:nvPr/>
        </p:nvSpPr>
        <p:spPr>
          <a:xfrm rot="18806135">
            <a:off x="3317859" y="2912416"/>
            <a:ext cx="345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Closing</a:t>
            </a:r>
            <a:r>
              <a:rPr lang="da-DK" sz="1600" dirty="0">
                <a:solidFill>
                  <a:schemeClr val="tx2"/>
                </a:solidFill>
              </a:rPr>
              <a:t> of Flexofold USA – new </a:t>
            </a:r>
            <a:r>
              <a:rPr lang="da-DK" sz="1600" dirty="0" err="1">
                <a:solidFill>
                  <a:schemeClr val="tx2"/>
                </a:solidFill>
              </a:rPr>
              <a:t>setup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28" name="Tekstboks 27"/>
          <p:cNvSpPr txBox="1"/>
          <p:nvPr/>
        </p:nvSpPr>
        <p:spPr>
          <a:xfrm rot="18806135">
            <a:off x="4147589" y="2912415"/>
            <a:ext cx="3453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Moving</a:t>
            </a:r>
            <a:r>
              <a:rPr lang="da-DK" sz="1600" dirty="0">
                <a:solidFill>
                  <a:schemeClr val="tx2"/>
                </a:solidFill>
              </a:rPr>
              <a:t> to Vejle + new CNC </a:t>
            </a:r>
          </a:p>
        </p:txBody>
      </p:sp>
      <p:sp>
        <p:nvSpPr>
          <p:cNvPr id="29" name="Tekstboks 28"/>
          <p:cNvSpPr txBox="1"/>
          <p:nvPr/>
        </p:nvSpPr>
        <p:spPr>
          <a:xfrm rot="18806135">
            <a:off x="4821296" y="2724779"/>
            <a:ext cx="397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Introduction</a:t>
            </a:r>
            <a:r>
              <a:rPr lang="da-DK" sz="1600" dirty="0">
                <a:solidFill>
                  <a:schemeClr val="tx2"/>
                </a:solidFill>
              </a:rPr>
              <a:t> of 2-bl. Flexofold </a:t>
            </a:r>
            <a:r>
              <a:rPr lang="da-DK" sz="1600" dirty="0" err="1">
                <a:solidFill>
                  <a:schemeClr val="tx2"/>
                </a:solidFill>
              </a:rPr>
              <a:t>Composite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30" name="Tekstboks 29"/>
          <p:cNvSpPr txBox="1"/>
          <p:nvPr/>
        </p:nvSpPr>
        <p:spPr>
          <a:xfrm rot="18806135">
            <a:off x="5670955" y="2724779"/>
            <a:ext cx="397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 err="1">
                <a:solidFill>
                  <a:schemeClr val="tx2"/>
                </a:solidFill>
              </a:rPr>
              <a:t>Pittman</a:t>
            </a:r>
            <a:r>
              <a:rPr lang="da-DK" sz="1600" dirty="0">
                <a:solidFill>
                  <a:schemeClr val="tx2"/>
                </a:solidFill>
              </a:rPr>
              <a:t> Award + DAME </a:t>
            </a:r>
            <a:r>
              <a:rPr lang="da-DK" sz="1600" dirty="0" err="1">
                <a:solidFill>
                  <a:schemeClr val="tx2"/>
                </a:solidFill>
              </a:rPr>
              <a:t>spec</a:t>
            </a:r>
            <a:r>
              <a:rPr lang="da-DK" sz="1600" dirty="0">
                <a:solidFill>
                  <a:schemeClr val="tx2"/>
                </a:solidFill>
              </a:rPr>
              <a:t>. </a:t>
            </a:r>
            <a:r>
              <a:rPr lang="da-DK" sz="1600" dirty="0" err="1">
                <a:solidFill>
                  <a:schemeClr val="tx2"/>
                </a:solidFill>
              </a:rPr>
              <a:t>mention</a:t>
            </a:r>
            <a:endParaRPr lang="da-DK" sz="1600" dirty="0">
              <a:solidFill>
                <a:schemeClr val="tx2"/>
              </a:solidFill>
            </a:endParaRPr>
          </a:p>
        </p:txBody>
      </p:sp>
      <p:sp>
        <p:nvSpPr>
          <p:cNvPr id="31" name="Tekstboks 30"/>
          <p:cNvSpPr txBox="1"/>
          <p:nvPr/>
        </p:nvSpPr>
        <p:spPr>
          <a:xfrm rot="18806135">
            <a:off x="6419259" y="2724779"/>
            <a:ext cx="3970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dirty="0">
                <a:solidFill>
                  <a:schemeClr val="tx2"/>
                </a:solidFill>
              </a:rPr>
              <a:t>Aquired by Yanmar Europe</a:t>
            </a:r>
          </a:p>
        </p:txBody>
      </p:sp>
      <p:cxnSp>
        <p:nvCxnSpPr>
          <p:cNvPr id="35" name="Lige forbindelse 34"/>
          <p:cNvCxnSpPr/>
          <p:nvPr/>
        </p:nvCxnSpPr>
        <p:spPr>
          <a:xfrm flipH="1" flipV="1">
            <a:off x="1478513" y="4452002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/>
          <p:cNvCxnSpPr/>
          <p:nvPr/>
        </p:nvCxnSpPr>
        <p:spPr>
          <a:xfrm flipH="1" flipV="1">
            <a:off x="2250188" y="4452002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Lige forbindelse 36"/>
          <p:cNvCxnSpPr/>
          <p:nvPr/>
        </p:nvCxnSpPr>
        <p:spPr>
          <a:xfrm flipH="1" flipV="1">
            <a:off x="3080144" y="4462421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Lige forbindelse 37"/>
          <p:cNvCxnSpPr/>
          <p:nvPr/>
        </p:nvCxnSpPr>
        <p:spPr>
          <a:xfrm flipH="1" flipV="1">
            <a:off x="3872232" y="4462421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Lige forbindelse 38"/>
          <p:cNvCxnSpPr/>
          <p:nvPr/>
        </p:nvCxnSpPr>
        <p:spPr>
          <a:xfrm flipH="1" flipV="1">
            <a:off x="4736328" y="4462421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9"/>
          <p:cNvCxnSpPr/>
          <p:nvPr/>
        </p:nvCxnSpPr>
        <p:spPr>
          <a:xfrm flipH="1" flipV="1">
            <a:off x="5527572" y="4462421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40"/>
          <p:cNvCxnSpPr/>
          <p:nvPr/>
        </p:nvCxnSpPr>
        <p:spPr>
          <a:xfrm flipH="1" flipV="1">
            <a:off x="6319660" y="4462421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41"/>
          <p:cNvCxnSpPr/>
          <p:nvPr/>
        </p:nvCxnSpPr>
        <p:spPr>
          <a:xfrm flipH="1" flipV="1">
            <a:off x="7039740" y="4444262"/>
            <a:ext cx="844" cy="241784"/>
          </a:xfrm>
          <a:prstGeom prst="line">
            <a:avLst/>
          </a:prstGeom>
          <a:ln w="22225">
            <a:solidFill>
              <a:srgbClr val="C00000"/>
            </a:solidFill>
            <a:head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illed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22" y="1646594"/>
            <a:ext cx="1184150" cy="99868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76EDC44-B1F3-41E4-AFF4-3301A6198EB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8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87232"/>
            <a:ext cx="3672408" cy="5029546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332656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The </a:t>
            </a:r>
            <a:r>
              <a:rPr lang="da-DK" sz="2400" b="1" dirty="0" err="1">
                <a:solidFill>
                  <a:schemeClr val="bg1"/>
                </a:solidFill>
              </a:rPr>
              <a:t>idea</a:t>
            </a:r>
            <a:r>
              <a:rPr lang="da-DK" sz="2400" b="1" dirty="0">
                <a:solidFill>
                  <a:schemeClr val="bg1"/>
                </a:solidFill>
              </a:rPr>
              <a:t> </a:t>
            </a:r>
            <a:r>
              <a:rPr lang="da-DK" sz="2400" b="1" dirty="0" err="1">
                <a:solidFill>
                  <a:schemeClr val="bg1"/>
                </a:solidFill>
              </a:rPr>
              <a:t>about</a:t>
            </a:r>
            <a:r>
              <a:rPr lang="da-DK" sz="2400" b="1" dirty="0">
                <a:solidFill>
                  <a:schemeClr val="bg1"/>
                </a:solidFill>
              </a:rPr>
              <a:t> </a:t>
            </a:r>
            <a:r>
              <a:rPr lang="da-DK" sz="2400" b="1" dirty="0" err="1">
                <a:solidFill>
                  <a:schemeClr val="bg1"/>
                </a:solidFill>
              </a:rPr>
              <a:t>folding</a:t>
            </a:r>
            <a:r>
              <a:rPr lang="da-DK" sz="2400" b="1" dirty="0">
                <a:solidFill>
                  <a:schemeClr val="bg1"/>
                </a:solidFill>
              </a:rPr>
              <a:t> propellers</a:t>
            </a:r>
            <a:endParaRPr lang="da-DK" sz="20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flexofold 2blade folding propeller, saildrive, fold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2536" y="2696880"/>
            <a:ext cx="4464496" cy="193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C1607A-4661-4AB5-98FC-F8688D29D86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6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boks 4"/>
          <p:cNvSpPr txBox="1"/>
          <p:nvPr/>
        </p:nvSpPr>
        <p:spPr>
          <a:xfrm>
            <a:off x="0" y="404664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>
                <a:solidFill>
                  <a:schemeClr val="tx2"/>
                </a:solidFill>
              </a:rPr>
              <a:t>Mounting</a:t>
            </a:r>
            <a:r>
              <a:rPr lang="da-DK" b="1" dirty="0">
                <a:solidFill>
                  <a:schemeClr val="tx2"/>
                </a:solidFill>
              </a:rPr>
              <a:t> of a Flexofold propeller</a:t>
            </a:r>
          </a:p>
        </p:txBody>
      </p:sp>
      <p:sp>
        <p:nvSpPr>
          <p:cNvPr id="2" name="AutoShape 2" descr="data:image/jpeg;base64,/9j/4AAQSkZJRgABAQAAAQABAAD/2wCEAAkGBxQREhUPEBQVFBIUFBIRFhcQDhsPERAUFxQYFhQXFBQkKCggGR0oGxMVLTEtJSkrLi4uGh80ODMsNygtLisBCgoKDQUFDgUFGjcZExkrKysrKys0NysrKysrKysrKysrKys3KysrKysrKysrKysrKysrKysrKysrKysrKysrK//AABEIAFsA/AMBEQACEQEDEQH/xAAcAAEAAgMBAQEAAAAAAAAAAAAABgcBBAUIAgP/xABBEAABAwECCQkHAwIGAwAAAAABAAIDBBHRBRQVFyFTVJOUBgcSEzFRUpKiIkFhcYGR0hYypGOCQnKhsbLBIzND/8QAFwEBAAMAAAAAAAAAAAAAAAAAAAIEBv/EACARAQAABAcBAAAAAAAAAAAAAAABAlGhExQVFlJT0QT/2gAMAwEAAhEDEQA/AIRlio2ifiZL0DLFRtE/EyXoGWKjaJ+JkvQMsVG0T8TJegZYqNon4mS9AyxUbRPxMl6Blio2ifiZL0DLFRtE/EyXoGWKjaJ+JkvQMsVG0T8TJegZYqNon4mS9AyxUbRPxMl6Blio2ifiZL0DLFRtE/EyXoGWKjaJ+JkvQMsVG0T8TJegZYqNon4mS9AyxUbRPxMl6Blio2ifiZL0DLFRtE/EyXoGWKjaJ+JkvQMsVG0T8TJegZYqNon4mS9AyxUbRPxMl6Blio2ifiZL0DLFRtE/EyXoGWKjaJ+JkvQMsVG0T8TJegZYqNon4mS9AyxUbRPxMl6Blio2ifiZL0DLFRtE/EyXoNJAQEBAQEBAQEBAQEBAQEBAQEBAQEBAQEBAQEBAQEBAQEBAQEBAQEBAQEBAQEBAQEBAQEBAQEBAQEBAQEBAQEBAQEBAQEBAQEBAQYQZQEBAQEBAQEBAQEBAQEBAQEBAQEBAQEBAQEBAQEBBbvIbm2pqijjqKtrzJLa8dGUxgMJ9jQPhp+qD45eciMH0FG+oY2TrSWxx9KdxHTce732AE/RBUqAgICAgICAgICAgICAgICAgICAgICDLGFxDWglxIADQXOcT2AAaSUE8wVzT1szenIY4LRaGyEuf9QOxBvZmqnaIPK9AzNVO0QeV6Bmaqdog8r0DM1U7RB5XoOfhvmrq6eJ0zXxzBgLnNj6QeGjtIB7UEQwJgx1XPFTM7ZXtZaP8LT+530bafog9SwQhjWxsFjWtDWge4AWAfYIKZ58ML9ZUQ0bNIhaZHAabZJNDRZ3ho0f5yg+Y+ZypIBM8IJAJBa4kHuQfWZqp2iDyvQMzVTtEHlegZmqnaIPK9AzNVO0QeV6Dm4e5raumidO10czWAucI7Q8NHaQD2oIngTBj6qeOmis6crg0E9jR2kn4AAoJ9maqdog8r0DM1U7RB5XoGZqp2iDyvQMzVTtEHlegZmqnaIPK9BrV/NFVxsL45IpXAW9BvSa53yt0WoK9s79B7iLCPmPcgICAgICAgICC2uZLk60h+EJG2npdVDaP22f+x4+NpA+Fh70Fp185jjfI1jpHNa5wYz9zyBoaPmUFWv5UYeJJFF0R3CmJs+FvS0oPn9TYf2P+KfyQP1Nh/Y/4p/JBMeQWEa+dspwjCIi1zBH/AOMxudoJfaLTo/bZ9UEhwnWtgiknf+2Njnn4gC2xBTvMTgbpTSVThohY2Jps0GR49qz5NaPOEF0VEzY2ukebGsaXOPc0C0n7BB5llwvLPXGtYwvmdN1zI+rMptBtjb0BpdYA3s7kFgt5UYeItFGdPfSOB+xNoQZ/U2H9j/in8kD9TYf2P+KfyQP1Nh/Y/wCKfyQTTkJhCunjkdhGIRODw2MdWY3Ob0bXEi06LSLPqg7eGa1sEEs8lnRjje8g9hsHZ9ez6oKi5isDdKWWrcNELGwsJ973C1/2aB5gguWqnbGx0jzY1jXPce4AWk/YIKMfzuVxJLRC1pJIBiJLQToBNumwIMZ2q/8Aobk3oGdqv/obk3oJvzX8rqvCL58YEfVxNjscxhYem4mwdpB0NPy0d6CfveGgucbAASSdAAHaSg8r4XqxNPNO0WNllllAssID3lwt+NhQaqAgICAgICAGk6Gi0nQAO0k9gH1QeouTWChSUsNMP/mxoJHvd2uP3JQcvljy3gwa6NkzXvdKHuAjAPRDSBabSO0u0fIoI9njo9VP5WfkgZ46PVT/AGZ+SBnjo9VP9mfkgZ46PVT+Vn5II7y85y4qykdTU7JGF7m9MyWAdWNJAsJ7SB9LUFh83OB8UoIWEWPeOuf39J+mw/IWD6IOfzt4WMNF1EemWqeIGNH7nA/us/0HzcEHU5F8k4sHwhjQDM4AyyWe053vAPuaPcEH58r+W1Pg0sZMHufIC4NjaCQ0GzpEmwDT/sUEezx0eqn+zPyQM8dHqp/sz8kGDzx0mqn+jWk/8kFjROtaCQQSAbD2ttHYUFcc9+G+qpo6RpsdO4udp7Io7Cfu4t+xQSXm7wPilBDGRY9zetfo09J+mw/IWD6IOTzw4Z6ih6lp9upd1Q06egPakP2sH9wQUKgIMIPRHNbgfFcHx2ix81s79Fh9sDog/wBoag/PnWwzi1A9oNj5z1DdOmxwtefKCg89oMoCAgICAgIP1o6gxSMlABMb2SAHsJY4OAP2QeisGcvaCZgkxmKMkC1k0gie09xB7fogzWcoMFzWdbUUclltnWSxvst7bLexBr5QwNrKDzRIGUMDayg80SBlDA2soPNEgZQwNrKDzRIGUMDayg80SDo/q+g2ym4ll6Co+crlS2bCMMsDmyx0hjewtdax7w9sr7HD3EsYLR3ILTwfy7oJmB4qYmWjS2aQRPae4g/9IFZh/Bc1nW1FHJZ2dZLG8jvstQa+UMDayg80SBlDA2soPNEgNwlgcEESUII0j24rQfcg6X6voNspuJZeg06vDmCpSHSz0chAsBfLG8gdtmn5oNv9X0G2U3EsvQU1zsYfZWVgELw+KFnQa5juk1znWOeQew/4R/aghaAg3cCUjJqiKKZ7Y4nPaJHvcGNaztd7Xu0AgfEhB6LbyuoALBWUwA0ACoYAB7vegqLne5Qsq6mOOB7ZIYWGx0bukxz3kF1hGg2BrR90EEQEBAQEBAQEBBhAQEBAQEBAQZQYQEBAQEBAQEBBlAQYQZQEBAQEBAQEBAQTzNs7XjdG9Zbc8vXdU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QzbO143RvTc8vXczcKGbZ2vG6N6bnl67mbhRb2IR+H1FR0z5OF4+o4UlDEI/D6immfJwvH0wpKGIR+H1FNM+ThePphSUMQj8PqKaZ8nC8fTCkoYhH4fUU0z5OF4+mFJQxCPw+oppnycLx9MKShiEfh9RTTPk4Xj6YUlDEI/D6immfJwvH0wpKGIR+H1FNM+ThePphSUMQj8PqKaZ8nC8fTCkoYhH4fUU0z5OF4+mFJQxCPw+oppnycLx9MKShiEfh9RTTPk4Xj6YUlDEI/D6immfJwvH0wpKGIR+H1FNM+ThePphSUMQj8PqKaZ8nC8fTCkoYhH4fUU0z5OF4+mFJQxCPw+oppnycLx9MKShiEfh9RTTPk4Xj6YUlDEI/D6immfJwvH0wpKGIR+H1FNM+ThePphSUMQj8PqKaZ8nC8fTCkoYhH4fUU0z5OF4+mFJQxCPw+oppnycLx9MKShiEfh9RTTPk4Xj6YUlDEI/D6immfJwvH0wpKGIR+H1FNM+ThePphSUMQj8PqKaZ8nC8fTCkoYhH4fUU0z5OF4+mFJQxCPw+oppnycLx9MKShiEfh9RTTPk4Xj6YUlDEI/D6immfJwvH0wpK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517525"/>
            <a:ext cx="3000375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grpSp>
        <p:nvGrpSpPr>
          <p:cNvPr id="8" name="Gruppe 7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9" name="Billed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1" b="6425"/>
          <a:stretch/>
        </p:blipFill>
        <p:spPr>
          <a:xfrm>
            <a:off x="-14064" y="-140504"/>
            <a:ext cx="9158064" cy="5780781"/>
          </a:xfrm>
          <a:prstGeom prst="rect">
            <a:avLst/>
          </a:prstGeom>
          <a:effectLst>
            <a:reflection stA="95000" endPos="10000" dir="5400000" sy="-100000" algn="bl" rotWithShape="0"/>
          </a:effec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0" t="8784" r="67619" b="50000"/>
          <a:stretch/>
        </p:blipFill>
        <p:spPr bwMode="auto">
          <a:xfrm>
            <a:off x="4860033" y="1328803"/>
            <a:ext cx="2952328" cy="298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/>
        </p:nvSpPr>
        <p:spPr>
          <a:xfrm>
            <a:off x="4847803" y="878058"/>
            <a:ext cx="3124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" dirty="0"/>
              <a:t>Source: SSPA Maritime Consulting</a:t>
            </a:r>
          </a:p>
          <a:p>
            <a:r>
              <a:rPr lang="da-DK" sz="800" dirty="0" err="1"/>
              <a:t>Verified</a:t>
            </a:r>
            <a:r>
              <a:rPr lang="da-DK" sz="800" dirty="0"/>
              <a:t> by Yachting </a:t>
            </a:r>
            <a:r>
              <a:rPr lang="da-DK" sz="800" dirty="0" err="1"/>
              <a:t>Monthly´s</a:t>
            </a:r>
            <a:r>
              <a:rPr lang="da-DK" sz="800" dirty="0"/>
              <a:t> on-</a:t>
            </a:r>
            <a:r>
              <a:rPr lang="da-DK" sz="800" dirty="0" err="1"/>
              <a:t>water</a:t>
            </a:r>
            <a:r>
              <a:rPr lang="da-DK" sz="800" dirty="0"/>
              <a:t>-test (2009).</a:t>
            </a:r>
          </a:p>
        </p:txBody>
      </p:sp>
      <p:sp>
        <p:nvSpPr>
          <p:cNvPr id="13" name="Tekstboks 12"/>
          <p:cNvSpPr txBox="1"/>
          <p:nvPr/>
        </p:nvSpPr>
        <p:spPr>
          <a:xfrm>
            <a:off x="-14064" y="260648"/>
            <a:ext cx="9151032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 err="1">
                <a:solidFill>
                  <a:schemeClr val="bg1"/>
                </a:solidFill>
              </a:rPr>
              <a:t>Fixed</a:t>
            </a:r>
            <a:r>
              <a:rPr lang="da-DK" sz="2400" b="1" dirty="0">
                <a:solidFill>
                  <a:schemeClr val="bg1"/>
                </a:solidFill>
              </a:rPr>
              <a:t> vs. </a:t>
            </a:r>
            <a:r>
              <a:rPr lang="da-DK" sz="2400" b="1" dirty="0" err="1">
                <a:solidFill>
                  <a:schemeClr val="bg1"/>
                </a:solidFill>
              </a:rPr>
              <a:t>low</a:t>
            </a:r>
            <a:r>
              <a:rPr lang="da-DK" sz="2400" b="1" dirty="0">
                <a:solidFill>
                  <a:schemeClr val="bg1"/>
                </a:solidFill>
              </a:rPr>
              <a:t> drag </a:t>
            </a:r>
            <a:r>
              <a:rPr lang="da-DK" sz="2400" b="1" dirty="0" err="1">
                <a:solidFill>
                  <a:schemeClr val="bg1"/>
                </a:solidFill>
              </a:rPr>
              <a:t>folding</a:t>
            </a:r>
            <a:r>
              <a:rPr lang="da-DK" sz="2400" b="1" dirty="0">
                <a:solidFill>
                  <a:schemeClr val="bg1"/>
                </a:solidFill>
              </a:rPr>
              <a:t> propeller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flexofold 3blade folding propeller, shaft, folded, low draf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48" r="20097" b="4763"/>
          <a:stretch/>
        </p:blipFill>
        <p:spPr bwMode="auto">
          <a:xfrm rot="10800000">
            <a:off x="4860033" y="4293096"/>
            <a:ext cx="2952328" cy="136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4F64C8E-F5F5-4A7C-8022-7EAACCC28E9D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6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332656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Product </a:t>
            </a:r>
            <a:r>
              <a:rPr lang="da-DK" sz="2400" b="1" dirty="0" err="1">
                <a:solidFill>
                  <a:schemeClr val="bg1"/>
                </a:solidFill>
              </a:rPr>
              <a:t>philosophy</a:t>
            </a:r>
            <a:endParaRPr lang="da-DK" sz="20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grpSp>
        <p:nvGrpSpPr>
          <p:cNvPr id="4" name="Gruppe 3"/>
          <p:cNvGrpSpPr/>
          <p:nvPr/>
        </p:nvGrpSpPr>
        <p:grpSpPr>
          <a:xfrm>
            <a:off x="1979712" y="2492896"/>
            <a:ext cx="5400600" cy="1541421"/>
            <a:chOff x="539552" y="1844824"/>
            <a:chExt cx="4572000" cy="1304925"/>
          </a:xfrm>
        </p:grpSpPr>
        <p:pic>
          <p:nvPicPr>
            <p:cNvPr id="2" name="Billed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2" y="1844824"/>
              <a:ext cx="4572000" cy="1304925"/>
            </a:xfrm>
            <a:prstGeom prst="rect">
              <a:avLst/>
            </a:prstGeom>
          </p:spPr>
        </p:pic>
        <p:sp>
          <p:nvSpPr>
            <p:cNvPr id="3" name="Tekstboks 2"/>
            <p:cNvSpPr txBox="1"/>
            <p:nvPr/>
          </p:nvSpPr>
          <p:spPr>
            <a:xfrm>
              <a:off x="2183134" y="2348880"/>
              <a:ext cx="3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sz="2800" b="1" dirty="0">
                  <a:solidFill>
                    <a:srgbClr val="C00000"/>
                  </a:solidFill>
                </a:rPr>
                <a:t>+</a:t>
              </a:r>
              <a:endParaRPr lang="da-DK" sz="2000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3BFE2AD-E6B1-4770-94BB-D49655D3C58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6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1" name="Tekstboks 10"/>
          <p:cNvSpPr txBox="1"/>
          <p:nvPr/>
        </p:nvSpPr>
        <p:spPr>
          <a:xfrm>
            <a:off x="-16396" y="332656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Product </a:t>
            </a:r>
            <a:r>
              <a:rPr lang="da-DK" sz="2400" b="1" dirty="0" err="1">
                <a:solidFill>
                  <a:schemeClr val="bg1"/>
                </a:solidFill>
              </a:rPr>
              <a:t>philosophy</a:t>
            </a:r>
            <a:endParaRPr lang="da-DK" sz="2400" b="1" dirty="0">
              <a:solidFill>
                <a:schemeClr val="bg1"/>
              </a:solidFill>
            </a:endParaRP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0" name="Picture 6" descr="http://www.flexofold.com/upload_dir/pics/480px_graphics/spareparts_3bl_saildrive_lockingscrew_480p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682" y="1484784"/>
            <a:ext cx="467530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boks 1"/>
          <p:cNvSpPr txBox="1"/>
          <p:nvPr/>
        </p:nvSpPr>
        <p:spPr>
          <a:xfrm>
            <a:off x="753847" y="1693586"/>
            <a:ext cx="482626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>
                <a:solidFill>
                  <a:schemeClr val="tx2"/>
                </a:solidFill>
              </a:rPr>
              <a:t>Involvement</a:t>
            </a:r>
            <a:r>
              <a:rPr lang="da-DK" b="1" dirty="0">
                <a:solidFill>
                  <a:schemeClr val="tx2"/>
                </a:solidFill>
              </a:rPr>
              <a:t> of the </a:t>
            </a:r>
            <a:r>
              <a:rPr lang="da-DK" b="1" dirty="0" err="1">
                <a:solidFill>
                  <a:schemeClr val="tx2"/>
                </a:solidFill>
              </a:rPr>
              <a:t>boat</a:t>
            </a:r>
            <a:r>
              <a:rPr lang="da-DK" b="1" dirty="0">
                <a:solidFill>
                  <a:schemeClr val="tx2"/>
                </a:solidFill>
              </a:rPr>
              <a:t> </a:t>
            </a:r>
            <a:r>
              <a:rPr lang="da-DK" b="1" dirty="0" err="1">
                <a:solidFill>
                  <a:schemeClr val="tx2"/>
                </a:solidFill>
              </a:rPr>
              <a:t>owner</a:t>
            </a:r>
            <a:r>
              <a:rPr lang="da-DK" b="1" dirty="0">
                <a:solidFill>
                  <a:schemeClr val="tx2"/>
                </a:solidFill>
              </a:rPr>
              <a:t>:</a:t>
            </a:r>
          </a:p>
          <a:p>
            <a:endParaRPr lang="da-DK" sz="1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Personal 1:1 </a:t>
            </a:r>
            <a:r>
              <a:rPr lang="da-DK" dirty="0" err="1">
                <a:solidFill>
                  <a:schemeClr val="tx2"/>
                </a:solidFill>
              </a:rPr>
              <a:t>dialogue</a:t>
            </a:r>
            <a:endParaRPr lang="da-DK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tx2"/>
                </a:solidFill>
              </a:rPr>
              <a:t>Technical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Recommendation based on boat/engine  and the boat owners personal preference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tx2"/>
                </a:solidFill>
              </a:rPr>
              <a:t>Easy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mounting</a:t>
            </a:r>
            <a:endParaRPr lang="da-DK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chemeClr val="tx2"/>
                </a:solidFill>
              </a:rPr>
              <a:t>Random</a:t>
            </a:r>
            <a:r>
              <a:rPr lang="da-DK" sz="1600" dirty="0">
                <a:solidFill>
                  <a:schemeClr val="tx2"/>
                </a:solidFill>
              </a:rPr>
              <a:t> blade position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chemeClr val="tx2"/>
                </a:solidFill>
              </a:rPr>
              <a:t>Pre-applied</a:t>
            </a:r>
            <a:r>
              <a:rPr lang="da-DK" sz="1600" dirty="0">
                <a:solidFill>
                  <a:schemeClr val="tx2"/>
                </a:solidFill>
              </a:rPr>
              <a:t> with </a:t>
            </a:r>
            <a:r>
              <a:rPr lang="da-DK" sz="1600" dirty="0" err="1">
                <a:solidFill>
                  <a:schemeClr val="tx2"/>
                </a:solidFill>
              </a:rPr>
              <a:t>Loctite</a:t>
            </a:r>
            <a:endParaRPr lang="da-DK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chemeClr val="tx2"/>
                </a:solidFill>
              </a:rPr>
              <a:t>Prepared</a:t>
            </a:r>
            <a:r>
              <a:rPr lang="da-DK" sz="1600" dirty="0">
                <a:solidFill>
                  <a:schemeClr val="tx2"/>
                </a:solidFill>
              </a:rPr>
              <a:t> for under </a:t>
            </a:r>
            <a:r>
              <a:rPr lang="da-DK" sz="1600" dirty="0" err="1">
                <a:solidFill>
                  <a:schemeClr val="tx2"/>
                </a:solidFill>
              </a:rPr>
              <a:t>water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mounting</a:t>
            </a:r>
            <a:endParaRPr lang="da-DK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sz="10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>
                <a:solidFill>
                  <a:schemeClr val="tx2"/>
                </a:solidFill>
              </a:rPr>
              <a:t>Easy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maintenance</a:t>
            </a:r>
            <a:endParaRPr lang="da-DK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>
                <a:solidFill>
                  <a:schemeClr val="tx2"/>
                </a:solidFill>
              </a:rPr>
              <a:t>Water </a:t>
            </a:r>
            <a:r>
              <a:rPr lang="da-DK" sz="1600" dirty="0" err="1">
                <a:solidFill>
                  <a:schemeClr val="tx2"/>
                </a:solidFill>
              </a:rPr>
              <a:t>lubricated</a:t>
            </a:r>
            <a:endParaRPr lang="da-DK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chemeClr val="tx2"/>
                </a:solidFill>
              </a:rPr>
              <a:t>Easy</a:t>
            </a:r>
            <a:r>
              <a:rPr lang="da-DK" sz="1600" dirty="0">
                <a:solidFill>
                  <a:schemeClr val="tx2"/>
                </a:solidFill>
              </a:rPr>
              <a:t> to </a:t>
            </a:r>
            <a:r>
              <a:rPr lang="da-DK" sz="1600" dirty="0" err="1">
                <a:solidFill>
                  <a:schemeClr val="tx2"/>
                </a:solidFill>
              </a:rPr>
              <a:t>clean</a:t>
            </a:r>
            <a:endParaRPr lang="da-DK" sz="1600" dirty="0">
              <a:solidFill>
                <a:schemeClr val="tx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a-DK" sz="1600" dirty="0" err="1">
                <a:solidFill>
                  <a:schemeClr val="tx2"/>
                </a:solidFill>
              </a:rPr>
              <a:t>Very</a:t>
            </a:r>
            <a:r>
              <a:rPr lang="da-DK" sz="1600" dirty="0">
                <a:solidFill>
                  <a:schemeClr val="tx2"/>
                </a:solidFill>
              </a:rPr>
              <a:t> </a:t>
            </a:r>
            <a:r>
              <a:rPr lang="da-DK" sz="1600" dirty="0" err="1">
                <a:solidFill>
                  <a:schemeClr val="tx2"/>
                </a:solidFill>
              </a:rPr>
              <a:t>few</a:t>
            </a:r>
            <a:r>
              <a:rPr lang="da-DK" sz="1600" dirty="0">
                <a:solidFill>
                  <a:schemeClr val="tx2"/>
                </a:solidFill>
              </a:rPr>
              <a:t> spare parts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a-DK" dirty="0">
              <a:solidFill>
                <a:schemeClr val="tx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327FE3-7B59-4095-AFB3-A872B6398F56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9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lexofold 2blade folding propeller, saildrive, fold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2537" y="4778890"/>
            <a:ext cx="3070333" cy="13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lexofold, 3-blade folding propeller, saildr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1" y="2371857"/>
            <a:ext cx="3651182" cy="3795707"/>
          </a:xfrm>
          <a:prstGeom prst="rect">
            <a:avLst/>
          </a:prstGeom>
          <a:noFill/>
          <a:effectLst>
            <a:reflection endPos="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pe 6"/>
          <p:cNvGrpSpPr/>
          <p:nvPr/>
        </p:nvGrpSpPr>
        <p:grpSpPr>
          <a:xfrm>
            <a:off x="0" y="5949280"/>
            <a:ext cx="9144000" cy="908720"/>
            <a:chOff x="0" y="5949280"/>
            <a:chExt cx="9144000" cy="908720"/>
          </a:xfrm>
        </p:grpSpPr>
        <p:pic>
          <p:nvPicPr>
            <p:cNvPr id="8" name="Billed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858"/>
            <a:stretch/>
          </p:blipFill>
          <p:spPr>
            <a:xfrm>
              <a:off x="0" y="5949280"/>
              <a:ext cx="9144000" cy="90872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93" y="6216778"/>
              <a:ext cx="2160240" cy="373724"/>
            </a:xfrm>
            <a:prstGeom prst="rect">
              <a:avLst/>
            </a:prstGeom>
          </p:spPr>
        </p:pic>
      </p:grpSp>
      <p:sp>
        <p:nvSpPr>
          <p:cNvPr id="10" name="Tekstboks 10"/>
          <p:cNvSpPr txBox="1"/>
          <p:nvPr/>
        </p:nvSpPr>
        <p:spPr>
          <a:xfrm>
            <a:off x="0" y="260648"/>
            <a:ext cx="9144000" cy="104644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da-DK" sz="2000" b="1" dirty="0">
              <a:solidFill>
                <a:schemeClr val="bg1"/>
              </a:solidFill>
            </a:endParaRPr>
          </a:p>
          <a:p>
            <a:pPr algn="ctr"/>
            <a:r>
              <a:rPr lang="da-DK" sz="2400" b="1" dirty="0">
                <a:solidFill>
                  <a:schemeClr val="bg1"/>
                </a:solidFill>
              </a:rPr>
              <a:t>The Flexofold </a:t>
            </a:r>
            <a:r>
              <a:rPr lang="da-DK" sz="2400" b="1" dirty="0" err="1">
                <a:solidFill>
                  <a:schemeClr val="bg1"/>
                </a:solidFill>
              </a:rPr>
              <a:t>product</a:t>
            </a:r>
            <a:r>
              <a:rPr lang="da-DK" sz="2400" b="1" dirty="0">
                <a:solidFill>
                  <a:schemeClr val="bg1"/>
                </a:solidFill>
              </a:rPr>
              <a:t> range</a:t>
            </a:r>
          </a:p>
          <a:p>
            <a:pPr algn="ctr"/>
            <a:endParaRPr lang="da-DK" b="1" dirty="0">
              <a:solidFill>
                <a:schemeClr val="bg1"/>
              </a:solidFill>
            </a:endParaRPr>
          </a:p>
        </p:txBody>
      </p:sp>
      <p:sp>
        <p:nvSpPr>
          <p:cNvPr id="2" name="Tekstboks 1"/>
          <p:cNvSpPr txBox="1"/>
          <p:nvPr/>
        </p:nvSpPr>
        <p:spPr>
          <a:xfrm>
            <a:off x="3059832" y="2062413"/>
            <a:ext cx="34701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2-blade </a:t>
            </a:r>
            <a:r>
              <a:rPr lang="da-DK" dirty="0" err="1">
                <a:solidFill>
                  <a:schemeClr val="tx2"/>
                </a:solidFill>
              </a:rPr>
              <a:t>folding</a:t>
            </a:r>
            <a:r>
              <a:rPr lang="da-DK" dirty="0">
                <a:solidFill>
                  <a:schemeClr val="tx2"/>
                </a:solidFill>
              </a:rPr>
              <a:t> propeller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3-blade </a:t>
            </a:r>
            <a:r>
              <a:rPr lang="da-DK" dirty="0" err="1">
                <a:solidFill>
                  <a:schemeClr val="tx2"/>
                </a:solidFill>
              </a:rPr>
              <a:t>folding</a:t>
            </a:r>
            <a:r>
              <a:rPr lang="da-DK" dirty="0">
                <a:solidFill>
                  <a:schemeClr val="tx2"/>
                </a:solidFill>
              </a:rPr>
              <a:t> propeller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4-blade </a:t>
            </a:r>
            <a:r>
              <a:rPr lang="da-DK" dirty="0" err="1">
                <a:solidFill>
                  <a:schemeClr val="tx2"/>
                </a:solidFill>
              </a:rPr>
              <a:t>folding</a:t>
            </a:r>
            <a:r>
              <a:rPr lang="da-DK" dirty="0">
                <a:solidFill>
                  <a:schemeClr val="tx2"/>
                </a:solidFill>
              </a:rPr>
              <a:t> propeller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2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>
                <a:solidFill>
                  <a:schemeClr val="tx2"/>
                </a:solidFill>
              </a:rPr>
              <a:t>All types </a:t>
            </a:r>
            <a:r>
              <a:rPr lang="da-DK" dirty="0" err="1">
                <a:solidFill>
                  <a:schemeClr val="tx2"/>
                </a:solidFill>
              </a:rPr>
              <a:t>available</a:t>
            </a:r>
            <a:r>
              <a:rPr lang="da-DK" dirty="0">
                <a:solidFill>
                  <a:schemeClr val="tx2"/>
                </a:solidFill>
              </a:rPr>
              <a:t> for </a:t>
            </a:r>
            <a:r>
              <a:rPr lang="da-DK" dirty="0" err="1">
                <a:solidFill>
                  <a:schemeClr val="tx2"/>
                </a:solidFill>
              </a:rPr>
              <a:t>both</a:t>
            </a:r>
            <a:r>
              <a:rPr lang="da-DK" dirty="0">
                <a:solidFill>
                  <a:schemeClr val="tx2"/>
                </a:solidFill>
              </a:rPr>
              <a:t> </a:t>
            </a:r>
            <a:r>
              <a:rPr lang="da-DK" dirty="0" err="1">
                <a:solidFill>
                  <a:schemeClr val="tx2"/>
                </a:solidFill>
              </a:rPr>
              <a:t>saildrive</a:t>
            </a:r>
            <a:r>
              <a:rPr lang="da-DK" dirty="0">
                <a:solidFill>
                  <a:schemeClr val="tx2"/>
                </a:solidFill>
              </a:rPr>
              <a:t> and </a:t>
            </a:r>
            <a:r>
              <a:rPr lang="da-DK" dirty="0" err="1">
                <a:solidFill>
                  <a:schemeClr val="tx2"/>
                </a:solidFill>
              </a:rPr>
              <a:t>shaft</a:t>
            </a:r>
            <a:r>
              <a:rPr lang="da-DK" dirty="0">
                <a:solidFill>
                  <a:schemeClr val="tx2"/>
                </a:solidFill>
              </a:rPr>
              <a:t> installation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/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9" y="1484784"/>
            <a:ext cx="2528994" cy="34635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B57109-CB83-4518-AE21-36EC5385DC6A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117692"/>
            <a:ext cx="1200150" cy="51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5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</TotalTime>
  <Words>543</Words>
  <Application>Microsoft Office PowerPoint</Application>
  <PresentationFormat>On-screen Show (4:3)</PresentationFormat>
  <Paragraphs>171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Kontortema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Flexofold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Keld Willberg</dc:creator>
  <cp:lastModifiedBy>Amar Multani</cp:lastModifiedBy>
  <cp:revision>265</cp:revision>
  <cp:lastPrinted>2017-12-29T09:03:32Z</cp:lastPrinted>
  <dcterms:created xsi:type="dcterms:W3CDTF">2015-04-23T09:44:02Z</dcterms:created>
  <dcterms:modified xsi:type="dcterms:W3CDTF">2019-10-17T05:32:20Z</dcterms:modified>
  <cp:contentStatus>Endelig</cp:contentStatus>
</cp:coreProperties>
</file>